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2" r:id="rId1"/>
    <p:sldMasterId id="2147483662" r:id="rId2"/>
    <p:sldMasterId id="2147483656" r:id="rId3"/>
    <p:sldMasterId id="2147483660" r:id="rId4"/>
  </p:sldMasterIdLst>
  <p:notesMasterIdLst>
    <p:notesMasterId r:id="rId55"/>
  </p:notesMasterIdLst>
  <p:sldIdLst>
    <p:sldId id="259" r:id="rId5"/>
    <p:sldId id="268" r:id="rId6"/>
    <p:sldId id="258" r:id="rId7"/>
    <p:sldId id="261" r:id="rId8"/>
    <p:sldId id="293" r:id="rId9"/>
    <p:sldId id="262" r:id="rId10"/>
    <p:sldId id="263" r:id="rId11"/>
    <p:sldId id="275" r:id="rId12"/>
    <p:sldId id="276" r:id="rId13"/>
    <p:sldId id="277" r:id="rId14"/>
    <p:sldId id="278" r:id="rId15"/>
    <p:sldId id="279" r:id="rId16"/>
    <p:sldId id="283" r:id="rId17"/>
    <p:sldId id="286" r:id="rId18"/>
    <p:sldId id="306" r:id="rId19"/>
    <p:sldId id="285" r:id="rId20"/>
    <p:sldId id="292" r:id="rId21"/>
    <p:sldId id="289" r:id="rId22"/>
    <p:sldId id="290" r:id="rId23"/>
    <p:sldId id="307" r:id="rId24"/>
    <p:sldId id="280" r:id="rId25"/>
    <p:sldId id="281" r:id="rId26"/>
    <p:sldId id="284" r:id="rId27"/>
    <p:sldId id="282" r:id="rId28"/>
    <p:sldId id="287" r:id="rId29"/>
    <p:sldId id="308" r:id="rId30"/>
    <p:sldId id="288" r:id="rId31"/>
    <p:sldId id="297" r:id="rId32"/>
    <p:sldId id="294" r:id="rId33"/>
    <p:sldId id="295" r:id="rId34"/>
    <p:sldId id="296" r:id="rId35"/>
    <p:sldId id="298" r:id="rId36"/>
    <p:sldId id="299" r:id="rId37"/>
    <p:sldId id="300" r:id="rId38"/>
    <p:sldId id="302" r:id="rId39"/>
    <p:sldId id="301" r:id="rId40"/>
    <p:sldId id="309" r:id="rId41"/>
    <p:sldId id="310" r:id="rId42"/>
    <p:sldId id="311" r:id="rId43"/>
    <p:sldId id="312" r:id="rId44"/>
    <p:sldId id="313" r:id="rId45"/>
    <p:sldId id="314" r:id="rId46"/>
    <p:sldId id="303" r:id="rId47"/>
    <p:sldId id="317" r:id="rId48"/>
    <p:sldId id="318" r:id="rId49"/>
    <p:sldId id="304" r:id="rId50"/>
    <p:sldId id="305" r:id="rId51"/>
    <p:sldId id="315" r:id="rId52"/>
    <p:sldId id="316" r:id="rId53"/>
    <p:sldId id="274" r:id="rId54"/>
  </p:sldIdLst>
  <p:sldSz cx="12192000" cy="6858000"/>
  <p:notesSz cx="6858000" cy="9144000"/>
  <p:embeddedFontLst>
    <p:embeddedFont>
      <p:font typeface="Cambria Math" panose="02040503050406030204" pitchFamily="18" charset="0"/>
      <p:regular r:id="rId56"/>
    </p:embeddedFont>
    <p:embeddedFont>
      <p:font typeface="나눔스퀘어" panose="020B0600000101010101" pitchFamily="50" charset="-127"/>
      <p:regular r:id="rId57"/>
    </p:embeddedFont>
    <p:embeddedFont>
      <p:font typeface="나눔스퀘어 Bold" panose="020B0600000101010101" pitchFamily="50" charset="-127"/>
      <p:bold r:id="rId58"/>
    </p:embeddedFont>
    <p:embeddedFont>
      <p:font typeface="나눔스퀘어 ExtraBold" panose="020B0600000101010101" pitchFamily="50" charset="-127"/>
      <p:bold r:id="rId59"/>
    </p:embeddedFont>
    <p:embeddedFont>
      <p:font typeface="나눔스퀘어 Light" panose="020B0600000101010101" pitchFamily="50" charset="-127"/>
      <p:regular r:id="rId60"/>
    </p:embeddedFont>
    <p:embeddedFont>
      <p:font typeface="맑은 고딕" panose="020B0503020000020004" pitchFamily="50" charset="-127"/>
      <p:regular r:id="rId61"/>
      <p:bold r:id="rId6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959A"/>
    <a:srgbClr val="A1C8CB"/>
    <a:srgbClr val="488084"/>
    <a:srgbClr val="76B4B8"/>
    <a:srgbClr val="0F25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5" autoAdjust="0"/>
    <p:restoredTop sz="90244" autoAdjust="0"/>
  </p:normalViewPr>
  <p:slideViewPr>
    <p:cSldViewPr snapToGrid="0">
      <p:cViewPr varScale="1">
        <p:scale>
          <a:sx n="74" d="100"/>
          <a:sy n="74" d="100"/>
        </p:scale>
        <p:origin x="10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3.fntdata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2.fntdata"/><Relationship Id="rId61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5.fntdata"/><Relationship Id="rId6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1.fntdata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44994-E5A5-45B6-8D55-444581E46CB0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8E655-3968-4B16-8DF3-9D8F9CE8A3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472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8E655-3968-4B16-8DF3-9D8F9CE8A32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719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8E655-3968-4B16-8DF3-9D8F9CE8A32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754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8E655-3968-4B16-8DF3-9D8F9CE8A32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538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8E655-3968-4B16-8DF3-9D8F9CE8A32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320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8E655-3968-4B16-8DF3-9D8F9CE8A32F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812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936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9235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6666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3640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 userDrawn="1"/>
        </p:nvSpPr>
        <p:spPr>
          <a:xfrm rot="10800000">
            <a:off x="9042400" y="0"/>
            <a:ext cx="3149594" cy="6858000"/>
          </a:xfrm>
          <a:prstGeom prst="rtTriangle">
            <a:avLst/>
          </a:prstGeom>
          <a:solidFill>
            <a:srgbClr val="55959A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각 삼각형 1"/>
          <p:cNvSpPr/>
          <p:nvPr userDrawn="1"/>
        </p:nvSpPr>
        <p:spPr>
          <a:xfrm flipH="1">
            <a:off x="8650514" y="2627085"/>
            <a:ext cx="3541480" cy="4230915"/>
          </a:xfrm>
          <a:prstGeom prst="rtTriangle">
            <a:avLst/>
          </a:prstGeom>
          <a:solidFill>
            <a:srgbClr val="76B4B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각 삼각형 2"/>
          <p:cNvSpPr/>
          <p:nvPr userDrawn="1"/>
        </p:nvSpPr>
        <p:spPr>
          <a:xfrm rot="10800000" flipH="1">
            <a:off x="0" y="-1"/>
            <a:ext cx="899885" cy="5428343"/>
          </a:xfrm>
          <a:prstGeom prst="rtTriangle">
            <a:avLst/>
          </a:prstGeom>
          <a:solidFill>
            <a:srgbClr val="76B4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 userDrawn="1"/>
        </p:nvSpPr>
        <p:spPr>
          <a:xfrm flipH="1">
            <a:off x="10624456" y="1"/>
            <a:ext cx="1567543" cy="6858000"/>
          </a:xfrm>
          <a:prstGeom prst="rtTriangle">
            <a:avLst/>
          </a:prstGeom>
          <a:solidFill>
            <a:srgbClr val="76B4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 userDrawn="1"/>
        </p:nvSpPr>
        <p:spPr>
          <a:xfrm rot="10800000">
            <a:off x="10377714" y="1"/>
            <a:ext cx="1814286" cy="6858000"/>
          </a:xfrm>
          <a:prstGeom prst="rtTriangle">
            <a:avLst/>
          </a:prstGeom>
          <a:solidFill>
            <a:srgbClr val="76B4B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 userDrawn="1"/>
        </p:nvSpPr>
        <p:spPr>
          <a:xfrm flipH="1">
            <a:off x="9187542" y="1"/>
            <a:ext cx="3004457" cy="6858000"/>
          </a:xfrm>
          <a:prstGeom prst="rtTriangle">
            <a:avLst/>
          </a:prstGeom>
          <a:solidFill>
            <a:srgbClr val="76B4B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자유형 7"/>
          <p:cNvSpPr/>
          <p:nvPr userDrawn="1"/>
        </p:nvSpPr>
        <p:spPr>
          <a:xfrm>
            <a:off x="-14514" y="3236684"/>
            <a:ext cx="12235543" cy="3027163"/>
          </a:xfrm>
          <a:custGeom>
            <a:avLst/>
            <a:gdLst>
              <a:gd name="connsiteX0" fmla="*/ 0 w 12235543"/>
              <a:gd name="connsiteY0" fmla="*/ 2873829 h 3027163"/>
              <a:gd name="connsiteX1" fmla="*/ 1582057 w 12235543"/>
              <a:gd name="connsiteY1" fmla="*/ 1959429 h 3027163"/>
              <a:gd name="connsiteX2" fmla="*/ 5486400 w 12235543"/>
              <a:gd name="connsiteY2" fmla="*/ 2975429 h 3027163"/>
              <a:gd name="connsiteX3" fmla="*/ 12235543 w 12235543"/>
              <a:gd name="connsiteY3" fmla="*/ 0 h 3027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35543" h="3027163">
                <a:moveTo>
                  <a:pt x="0" y="2873829"/>
                </a:moveTo>
                <a:cubicBezTo>
                  <a:pt x="333828" y="2408162"/>
                  <a:pt x="667657" y="1942496"/>
                  <a:pt x="1582057" y="1959429"/>
                </a:cubicBezTo>
                <a:cubicBezTo>
                  <a:pt x="2496457" y="1976362"/>
                  <a:pt x="3710819" y="3302000"/>
                  <a:pt x="5486400" y="2975429"/>
                </a:cubicBezTo>
                <a:cubicBezTo>
                  <a:pt x="7261981" y="2648858"/>
                  <a:pt x="11202610" y="162076"/>
                  <a:pt x="12235543" y="0"/>
                </a:cubicBezTo>
              </a:path>
            </a:pathLst>
          </a:custGeom>
          <a:noFill/>
          <a:ln w="22225">
            <a:solidFill>
              <a:srgbClr val="A1C8CB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 userDrawn="1"/>
        </p:nvSpPr>
        <p:spPr>
          <a:xfrm>
            <a:off x="-58057" y="2960910"/>
            <a:ext cx="12279086" cy="3643086"/>
          </a:xfrm>
          <a:custGeom>
            <a:avLst/>
            <a:gdLst>
              <a:gd name="connsiteX0" fmla="*/ 0 w 12279086"/>
              <a:gd name="connsiteY0" fmla="*/ 3643086 h 3643086"/>
              <a:gd name="connsiteX1" fmla="*/ 1741714 w 12279086"/>
              <a:gd name="connsiteY1" fmla="*/ 1480457 h 3643086"/>
              <a:gd name="connsiteX2" fmla="*/ 7518400 w 12279086"/>
              <a:gd name="connsiteY2" fmla="*/ 3526971 h 3643086"/>
              <a:gd name="connsiteX3" fmla="*/ 12279086 w 12279086"/>
              <a:gd name="connsiteY3" fmla="*/ 0 h 3643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79086" h="3643086">
                <a:moveTo>
                  <a:pt x="0" y="3643086"/>
                </a:moveTo>
                <a:cubicBezTo>
                  <a:pt x="244323" y="2571447"/>
                  <a:pt x="488647" y="1499809"/>
                  <a:pt x="1741714" y="1480457"/>
                </a:cubicBezTo>
                <a:cubicBezTo>
                  <a:pt x="2994781" y="1461104"/>
                  <a:pt x="5762172" y="3773714"/>
                  <a:pt x="7518400" y="3526971"/>
                </a:cubicBezTo>
                <a:cubicBezTo>
                  <a:pt x="9274628" y="3280228"/>
                  <a:pt x="11388877" y="585409"/>
                  <a:pt x="12279086" y="0"/>
                </a:cubicBezTo>
              </a:path>
            </a:pathLst>
          </a:custGeom>
          <a:noFill/>
          <a:ln w="25400">
            <a:solidFill>
              <a:srgbClr val="76B4B8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 userDrawn="1"/>
        </p:nvSpPr>
        <p:spPr>
          <a:xfrm>
            <a:off x="-58057" y="2975425"/>
            <a:ext cx="12264571" cy="3665670"/>
          </a:xfrm>
          <a:custGeom>
            <a:avLst/>
            <a:gdLst>
              <a:gd name="connsiteX0" fmla="*/ 0 w 12206514"/>
              <a:gd name="connsiteY0" fmla="*/ 3265715 h 3665670"/>
              <a:gd name="connsiteX1" fmla="*/ 1248229 w 12206514"/>
              <a:gd name="connsiteY1" fmla="*/ 1959429 h 3665670"/>
              <a:gd name="connsiteX2" fmla="*/ 5225143 w 12206514"/>
              <a:gd name="connsiteY2" fmla="*/ 3628572 h 3665670"/>
              <a:gd name="connsiteX3" fmla="*/ 12206514 w 12206514"/>
              <a:gd name="connsiteY3" fmla="*/ 0 h 3665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6514" h="3665670">
                <a:moveTo>
                  <a:pt x="0" y="3265715"/>
                </a:moveTo>
                <a:cubicBezTo>
                  <a:pt x="188686" y="2582334"/>
                  <a:pt x="377372" y="1898953"/>
                  <a:pt x="1248229" y="1959429"/>
                </a:cubicBezTo>
                <a:cubicBezTo>
                  <a:pt x="2119086" y="2019905"/>
                  <a:pt x="3398762" y="3955143"/>
                  <a:pt x="5225143" y="3628572"/>
                </a:cubicBezTo>
                <a:cubicBezTo>
                  <a:pt x="7051524" y="3302001"/>
                  <a:pt x="10972800" y="307219"/>
                  <a:pt x="12206514" y="0"/>
                </a:cubicBezTo>
              </a:path>
            </a:pathLst>
          </a:custGeom>
          <a:noFill/>
          <a:ln w="25400">
            <a:solidFill>
              <a:srgbClr val="76B4B8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 userDrawn="1"/>
        </p:nvSpPr>
        <p:spPr>
          <a:xfrm flipH="1">
            <a:off x="9768114" y="3294743"/>
            <a:ext cx="2423884" cy="3563256"/>
          </a:xfrm>
          <a:prstGeom prst="rtTriangle">
            <a:avLst/>
          </a:prstGeom>
          <a:solidFill>
            <a:srgbClr val="55959A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자유형 12"/>
          <p:cNvSpPr/>
          <p:nvPr userDrawn="1"/>
        </p:nvSpPr>
        <p:spPr>
          <a:xfrm>
            <a:off x="-184826" y="3073940"/>
            <a:ext cx="12451405" cy="3712127"/>
          </a:xfrm>
          <a:custGeom>
            <a:avLst/>
            <a:gdLst>
              <a:gd name="connsiteX0" fmla="*/ 0 w 12451405"/>
              <a:gd name="connsiteY0" fmla="*/ 3161490 h 3712127"/>
              <a:gd name="connsiteX1" fmla="*/ 2334639 w 12451405"/>
              <a:gd name="connsiteY1" fmla="*/ 1926077 h 3712127"/>
              <a:gd name="connsiteX2" fmla="*/ 6332707 w 12451405"/>
              <a:gd name="connsiteY2" fmla="*/ 3677056 h 3712127"/>
              <a:gd name="connsiteX3" fmla="*/ 12451405 w 12451405"/>
              <a:gd name="connsiteY3" fmla="*/ 0 h 3712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51405" h="3712127">
                <a:moveTo>
                  <a:pt x="0" y="3161490"/>
                </a:moveTo>
                <a:cubicBezTo>
                  <a:pt x="639594" y="2500819"/>
                  <a:pt x="1279188" y="1840149"/>
                  <a:pt x="2334639" y="1926077"/>
                </a:cubicBezTo>
                <a:cubicBezTo>
                  <a:pt x="3390090" y="2012005"/>
                  <a:pt x="4646579" y="3998069"/>
                  <a:pt x="6332707" y="3677056"/>
                </a:cubicBezTo>
                <a:cubicBezTo>
                  <a:pt x="8018835" y="3356043"/>
                  <a:pt x="11969886" y="179962"/>
                  <a:pt x="12451405" y="0"/>
                </a:cubicBezTo>
              </a:path>
            </a:pathLst>
          </a:custGeom>
          <a:noFill/>
          <a:ln w="19050">
            <a:solidFill>
              <a:srgbClr val="A1C8CB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393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76B4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1150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현 1"/>
          <p:cNvSpPr/>
          <p:nvPr userDrawn="1"/>
        </p:nvSpPr>
        <p:spPr>
          <a:xfrm rot="10800000">
            <a:off x="-824593" y="159656"/>
            <a:ext cx="1649186" cy="1553779"/>
          </a:xfrm>
          <a:prstGeom prst="chord">
            <a:avLst>
              <a:gd name="adj1" fmla="val 5368764"/>
              <a:gd name="adj2" fmla="val 16248245"/>
            </a:avLst>
          </a:prstGeom>
          <a:solidFill>
            <a:srgbClr val="76B4B8"/>
          </a:solidFill>
          <a:ln>
            <a:solidFill>
              <a:srgbClr val="76B4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2613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76B4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현 1"/>
          <p:cNvSpPr/>
          <p:nvPr userDrawn="1"/>
        </p:nvSpPr>
        <p:spPr>
          <a:xfrm rot="10800000">
            <a:off x="-824593" y="159656"/>
            <a:ext cx="1649186" cy="1553779"/>
          </a:xfrm>
          <a:prstGeom prst="chord">
            <a:avLst>
              <a:gd name="adj1" fmla="val 5368764"/>
              <a:gd name="adj2" fmla="val 162482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0733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1.png"/><Relationship Id="rId7" Type="http://schemas.openxmlformats.org/officeDocument/2006/relationships/image" Target="../media/image39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0" Type="http://schemas.openxmlformats.org/officeDocument/2006/relationships/image" Target="../media/image45.png"/><Relationship Id="rId4" Type="http://schemas.openxmlformats.org/officeDocument/2006/relationships/image" Target="../media/image42.png"/><Relationship Id="rId9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7696" y="1560528"/>
            <a:ext cx="947406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dirty="0" err="1">
                <a:solidFill>
                  <a:srgbClr val="0F25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라즈베라피이</a:t>
            </a:r>
            <a:r>
              <a:rPr lang="ko-KR" altLang="en-US" sz="8000" dirty="0">
                <a:solidFill>
                  <a:srgbClr val="0F25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세미나</a:t>
            </a:r>
            <a:r>
              <a:rPr lang="en-US" altLang="ko-KR" sz="8000" dirty="0">
                <a:solidFill>
                  <a:srgbClr val="0F25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</a:p>
          <a:p>
            <a:pPr algn="ctr"/>
            <a:r>
              <a:rPr lang="en-US" altLang="ko-KR" sz="8000" dirty="0">
                <a:solidFill>
                  <a:srgbClr val="0F25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ADC+SPI+I2C</a:t>
            </a:r>
            <a:endParaRPr lang="ko-KR" altLang="en-US" sz="8000" dirty="0">
              <a:solidFill>
                <a:srgbClr val="0F25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35492" y="4115073"/>
            <a:ext cx="28584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spc="300" dirty="0">
                <a:solidFill>
                  <a:srgbClr val="0F253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20201060 </a:t>
            </a:r>
            <a:r>
              <a:rPr lang="ko-KR" altLang="en-US" sz="2200" spc="300" dirty="0">
                <a:solidFill>
                  <a:srgbClr val="0F253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이언호</a:t>
            </a:r>
            <a:endParaRPr lang="en-US" altLang="ko-KR" sz="2200" spc="300" dirty="0">
              <a:solidFill>
                <a:srgbClr val="0F253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200" spc="300" dirty="0">
                <a:solidFill>
                  <a:srgbClr val="0F253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9/16</a:t>
            </a:r>
            <a:endParaRPr lang="ko-KR" altLang="en-US" sz="2200" spc="300" dirty="0">
              <a:solidFill>
                <a:srgbClr val="0F253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5863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DFC541-2B40-3EBC-F1A1-951215CF9894}"/>
              </a:ext>
            </a:extLst>
          </p:cNvPr>
          <p:cNvSpPr txBox="1"/>
          <p:nvPr/>
        </p:nvSpPr>
        <p:spPr>
          <a:xfrm>
            <a:off x="-133513" y="583314"/>
            <a:ext cx="1215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2-2.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F0A07-4480-F037-0320-2F87217E4E57}"/>
              </a:ext>
            </a:extLst>
          </p:cNvPr>
          <p:cNvSpPr txBox="1"/>
          <p:nvPr/>
        </p:nvSpPr>
        <p:spPr>
          <a:xfrm>
            <a:off x="935008" y="613380"/>
            <a:ext cx="3009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SPI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통신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원리 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24013B-86F5-1004-CD34-5A3070C57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15" y="1647825"/>
            <a:ext cx="532664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4E0521-98E8-CED8-B2AC-870B67907843}"/>
              </a:ext>
            </a:extLst>
          </p:cNvPr>
          <p:cNvSpPr txBox="1"/>
          <p:nvPr/>
        </p:nvSpPr>
        <p:spPr>
          <a:xfrm>
            <a:off x="2258724" y="3630078"/>
            <a:ext cx="88011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*SPI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통신은 송신과 수신이 동시에 이루어진다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*SPI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통신은 시프트 레지스터를 이용하여 시스템 안팎으로 데이터를 이동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마스터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슬레이브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장치의 시프트 레지스터는 순환 버퍼를 형성하도록 연결되고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이러한 레지스터는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SISO(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직렬 입력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직렬 출력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모드에서 작동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슬레이브에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들어있던 쓰레기 값이 마스터로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넘어왔을때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이값이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필요한 값이라면 마스터에서 받아서 처리하면 되지만 그렇지 않다면 그냥 버려버리면 된다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*LSB first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모드가 있고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MSB first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모드가 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ECF231-6F38-AF8C-BAB2-24D6EB668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373" y="1498873"/>
            <a:ext cx="5547841" cy="21795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27DC28-FB01-D708-E033-4EF42FBC811D}"/>
              </a:ext>
            </a:extLst>
          </p:cNvPr>
          <p:cNvSpPr txBox="1"/>
          <p:nvPr/>
        </p:nvSpPr>
        <p:spPr>
          <a:xfrm>
            <a:off x="2538784" y="1234559"/>
            <a:ext cx="2389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&lt;LSB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first&gt;</a:t>
            </a:r>
            <a:endParaRPr lang="ko-KR" altLang="en-US" dirty="0" err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752D2B-C729-EEAB-AB40-2F6A369AE89C}"/>
              </a:ext>
            </a:extLst>
          </p:cNvPr>
          <p:cNvSpPr txBox="1"/>
          <p:nvPr/>
        </p:nvSpPr>
        <p:spPr>
          <a:xfrm>
            <a:off x="8247837" y="1234559"/>
            <a:ext cx="2389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&lt;MSB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first&gt;</a:t>
            </a:r>
            <a:endParaRPr lang="ko-KR" altLang="en-US" dirty="0" err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3571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708B72-ABBD-112C-C36E-BB1C4D426B92}"/>
              </a:ext>
            </a:extLst>
          </p:cNvPr>
          <p:cNvSpPr txBox="1"/>
          <p:nvPr/>
        </p:nvSpPr>
        <p:spPr>
          <a:xfrm>
            <a:off x="-133513" y="583314"/>
            <a:ext cx="1215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2-3.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2351E-3542-7BB4-421B-334688CB983D}"/>
              </a:ext>
            </a:extLst>
          </p:cNvPr>
          <p:cNvSpPr txBox="1"/>
          <p:nvPr/>
        </p:nvSpPr>
        <p:spPr>
          <a:xfrm>
            <a:off x="935008" y="613380"/>
            <a:ext cx="3009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SPI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통신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모드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03B30E-C9CC-8CB7-1FB4-71EB31DCB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209" y="688059"/>
            <a:ext cx="6092259" cy="33425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4013E0D-9FCB-BF41-874E-B83647082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3625" y="4149850"/>
            <a:ext cx="2146593" cy="23701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862CC4-3EC8-7F44-C167-BF805236F655}"/>
              </a:ext>
            </a:extLst>
          </p:cNvPr>
          <p:cNvSpPr txBox="1"/>
          <p:nvPr/>
        </p:nvSpPr>
        <p:spPr>
          <a:xfrm>
            <a:off x="619991" y="2149003"/>
            <a:ext cx="547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*CPOL(Clock polarity):clock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초기극성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94C8DA-5ED1-DFBE-0D76-E49C47D0E989}"/>
              </a:ext>
            </a:extLst>
          </p:cNvPr>
          <p:cNvSpPr txBox="1"/>
          <p:nvPr/>
        </p:nvSpPr>
        <p:spPr>
          <a:xfrm>
            <a:off x="619991" y="2803226"/>
            <a:ext cx="547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*CPHA(Clock phase):clock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데이터를 읽는 타이밍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FC9788-F5B2-5361-72C7-E63137EE3425}"/>
              </a:ext>
            </a:extLst>
          </p:cNvPr>
          <p:cNvSpPr txBox="1"/>
          <p:nvPr/>
        </p:nvSpPr>
        <p:spPr>
          <a:xfrm>
            <a:off x="401781" y="4777066"/>
            <a:ext cx="10848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클락신호가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LOW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유지하다가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하강엣지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일때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bit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 읽고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상승엣지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일때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bit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 변경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(0,1)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546B96-B5CA-399B-C400-D3A62A479E05}"/>
              </a:ext>
            </a:extLst>
          </p:cNvPr>
          <p:cNvSpPr txBox="1"/>
          <p:nvPr/>
        </p:nvSpPr>
        <p:spPr>
          <a:xfrm>
            <a:off x="401782" y="4149850"/>
            <a:ext cx="10848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클락신호가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LOW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유지하다가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상승엣지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일때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bit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 읽고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하강엣지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일때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bit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 변경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(0,0)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0C5A1E-BD8B-4F46-AEBD-EA848D09B75B}"/>
              </a:ext>
            </a:extLst>
          </p:cNvPr>
          <p:cNvSpPr txBox="1"/>
          <p:nvPr/>
        </p:nvSpPr>
        <p:spPr>
          <a:xfrm>
            <a:off x="401781" y="5404282"/>
            <a:ext cx="10848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클락신호가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HIGH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유지하다가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하강엣지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일때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bit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 읽고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상승엣지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일때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bit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 변경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(1,0)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219879-5E85-E56D-9023-441C8A3DD6A3}"/>
              </a:ext>
            </a:extLst>
          </p:cNvPr>
          <p:cNvSpPr txBox="1"/>
          <p:nvPr/>
        </p:nvSpPr>
        <p:spPr>
          <a:xfrm>
            <a:off x="401780" y="6063026"/>
            <a:ext cx="10848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클락신호가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HIGH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유지하다가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상승엣지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일때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bit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 읽고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하강엣지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일때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bit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 변경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(1,1)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2244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F3B69-B2CD-B6FF-F785-B65C08837E3A}"/>
              </a:ext>
            </a:extLst>
          </p:cNvPr>
          <p:cNvSpPr txBox="1"/>
          <p:nvPr/>
        </p:nvSpPr>
        <p:spPr>
          <a:xfrm>
            <a:off x="-133513" y="583314"/>
            <a:ext cx="1215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2-4.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DD7AE9-A63D-A5B6-2ABE-D4AEFB305F7E}"/>
              </a:ext>
            </a:extLst>
          </p:cNvPr>
          <p:cNvSpPr txBox="1"/>
          <p:nvPr/>
        </p:nvSpPr>
        <p:spPr>
          <a:xfrm>
            <a:off x="935008" y="613380"/>
            <a:ext cx="3849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SPI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통신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연결방법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ED0368-5E6F-5356-D241-9A11FDE9E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29" y="1703309"/>
            <a:ext cx="4455088" cy="29762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ABB16A-482C-C98C-0D90-CDBB1434B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510" y="1703309"/>
            <a:ext cx="4464698" cy="30661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92F857-97EB-C954-D225-BBFF12AEA271}"/>
              </a:ext>
            </a:extLst>
          </p:cNvPr>
          <p:cNvSpPr txBox="1"/>
          <p:nvPr/>
        </p:nvSpPr>
        <p:spPr>
          <a:xfrm>
            <a:off x="559767" y="5434444"/>
            <a:ext cx="8260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집적 연결 방식은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slave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많아질수록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cs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신호선을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늘려야 하므로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slave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많을때는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적합하지 않다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 err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78BE83-1222-EE2E-D903-103CE7CEDE7F}"/>
              </a:ext>
            </a:extLst>
          </p:cNvPr>
          <p:cNvSpPr txBox="1"/>
          <p:nvPr/>
        </p:nvSpPr>
        <p:spPr>
          <a:xfrm>
            <a:off x="5673965" y="5434444"/>
            <a:ext cx="8260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데이지 체인 연결 방식은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cs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신호가 모든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slave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연결되어 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이러한 연결 방식은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시프트레지스터나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LED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스트립을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구동할때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2569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914E33-6F89-9733-F70A-4D8D6C81C4B4}"/>
              </a:ext>
            </a:extLst>
          </p:cNvPr>
          <p:cNvSpPr txBox="1"/>
          <p:nvPr/>
        </p:nvSpPr>
        <p:spPr>
          <a:xfrm>
            <a:off x="-133513" y="583314"/>
            <a:ext cx="1215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2-5.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B73271-4CD2-EE3B-1D73-1184A4ED32C9}"/>
              </a:ext>
            </a:extLst>
          </p:cNvPr>
          <p:cNvSpPr txBox="1"/>
          <p:nvPr/>
        </p:nvSpPr>
        <p:spPr>
          <a:xfrm>
            <a:off x="935008" y="613380"/>
            <a:ext cx="4543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SPI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통신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장단점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특징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18712D-01CC-07CE-9EB7-FBECFE07381E}"/>
              </a:ext>
            </a:extLst>
          </p:cNvPr>
          <p:cNvSpPr txBox="1"/>
          <p:nvPr/>
        </p:nvSpPr>
        <p:spPr>
          <a:xfrm>
            <a:off x="5478239" y="1996332"/>
            <a:ext cx="617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점 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D7A8F6-6154-34BE-92A0-12D9413AA0FA}"/>
              </a:ext>
            </a:extLst>
          </p:cNvPr>
          <p:cNvSpPr txBox="1"/>
          <p:nvPr/>
        </p:nvSpPr>
        <p:spPr>
          <a:xfrm>
            <a:off x="1825336" y="1996332"/>
            <a:ext cx="617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장점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F482E3-899F-2AE4-6F44-4BA32BE94091}"/>
              </a:ext>
            </a:extLst>
          </p:cNvPr>
          <p:cNvSpPr txBox="1"/>
          <p:nvPr/>
        </p:nvSpPr>
        <p:spPr>
          <a:xfrm>
            <a:off x="9352933" y="1996332"/>
            <a:ext cx="617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특징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0AE3E4-B9A1-B73E-4383-04D943ADA7D7}"/>
              </a:ext>
            </a:extLst>
          </p:cNvPr>
          <p:cNvSpPr txBox="1"/>
          <p:nvPr/>
        </p:nvSpPr>
        <p:spPr>
          <a:xfrm>
            <a:off x="874070" y="2878282"/>
            <a:ext cx="33440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완전한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전이중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통신이다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 algn="l"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AutoNum type="arabicPeriod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I2C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보다 낮은 소비전력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빠른 전송속도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AutoNum type="arabicPeriod" startAt="3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16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비트까지 마음대로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길이를 조절할 수 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1D64F7-0E46-F361-D9FA-71695BABF7E0}"/>
              </a:ext>
            </a:extLst>
          </p:cNvPr>
          <p:cNvSpPr txBox="1"/>
          <p:nvPr/>
        </p:nvSpPr>
        <p:spPr>
          <a:xfrm>
            <a:off x="4436301" y="2878282"/>
            <a:ext cx="31380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더 많은 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와이어가 필요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AutoNum type="arabicPeriod"/>
            </a:pP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오류검출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기능이 없음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하나의 마스터만 지원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6783FE-743E-FF04-87FF-58D7CFB6BEF3}"/>
              </a:ext>
            </a:extLst>
          </p:cNvPr>
          <p:cNvSpPr txBox="1"/>
          <p:nvPr/>
        </p:nvSpPr>
        <p:spPr>
          <a:xfrm>
            <a:off x="7749389" y="2899064"/>
            <a:ext cx="44426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AutoNum type="arabicPeriod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가지 통신모드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가지 연결 방식을 가짐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AutoNum type="arabicPeriod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MSB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first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LSB first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방식을 가짐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1265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AFFBE9-9EFF-3965-3332-85E31FDE2434}"/>
              </a:ext>
            </a:extLst>
          </p:cNvPr>
          <p:cNvSpPr txBox="1"/>
          <p:nvPr/>
        </p:nvSpPr>
        <p:spPr>
          <a:xfrm>
            <a:off x="-133513" y="583314"/>
            <a:ext cx="1215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2-6.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3DBF0B-45B7-E170-C11F-1B2DBE58439F}"/>
              </a:ext>
            </a:extLst>
          </p:cNvPr>
          <p:cNvSpPr txBox="1"/>
          <p:nvPr/>
        </p:nvSpPr>
        <p:spPr>
          <a:xfrm>
            <a:off x="935008" y="613380"/>
            <a:ext cx="4020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wiringPi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SPI 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F1DD07-A823-BF78-A438-90AC0F34BDBE}"/>
              </a:ext>
            </a:extLst>
          </p:cNvPr>
          <p:cNvSpPr txBox="1"/>
          <p:nvPr/>
        </p:nvSpPr>
        <p:spPr>
          <a:xfrm>
            <a:off x="651163" y="1494870"/>
            <a:ext cx="11201402" cy="480131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int </a:t>
            </a:r>
            <a:r>
              <a:rPr lang="en-US" altLang="ko-KR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wiringPiSPISetup</a:t>
            </a:r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(int channel, int speed)</a:t>
            </a:r>
          </a:p>
          <a:p>
            <a:pPr>
              <a:buFont typeface="+mj-lt"/>
              <a:buAutoNum type="arabicPeriod"/>
              <a:defRPr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SPI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초기화</a:t>
            </a:r>
          </a:p>
          <a:p>
            <a:pPr>
              <a:buFont typeface="+mj-lt"/>
              <a:buAutoNum type="arabicPeriod"/>
              <a:defRPr/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buFont typeface="+mj-lt"/>
              <a:buAutoNum type="arabicPeriod"/>
              <a:defRPr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Channel 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채널 선택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(0 or 1)</a:t>
            </a:r>
          </a:p>
          <a:p>
            <a:pPr>
              <a:buFont typeface="+mj-lt"/>
              <a:buAutoNum type="arabicPeriod"/>
              <a:defRPr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buFont typeface="+mj-lt"/>
              <a:buAutoNum type="arabicPeriod"/>
              <a:defRPr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Speed 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속도 지정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(50kHz ~ 32MHz)</a:t>
            </a:r>
          </a:p>
          <a:p>
            <a:pPr>
              <a:buFont typeface="+mj-lt"/>
              <a:buAutoNum type="arabicPeriod"/>
              <a:defRPr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defRPr/>
            </a:pPr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int </a:t>
            </a:r>
            <a:r>
              <a:rPr lang="en-US" altLang="ko-KR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wiringPiSPIDataRW</a:t>
            </a:r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(int channel, unsigned char *data, int </a:t>
            </a:r>
            <a:r>
              <a:rPr lang="en-US" altLang="ko-KR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len</a:t>
            </a:r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lvl="0">
              <a:defRPr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buFont typeface="+mj-lt"/>
              <a:buAutoNum type="arabicPeriod"/>
              <a:defRPr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Read, Write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동시에 실행</a:t>
            </a:r>
          </a:p>
          <a:p>
            <a:pPr>
              <a:buFont typeface="+mj-lt"/>
              <a:buAutoNum type="arabicPeriod"/>
              <a:defRPr/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buFont typeface="+mj-lt"/>
              <a:buAutoNum type="arabicPeriod"/>
              <a:defRPr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Channel 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초기화된 채널 선택</a:t>
            </a:r>
          </a:p>
          <a:p>
            <a:pPr>
              <a:buFont typeface="+mj-lt"/>
              <a:buAutoNum type="arabicPeriod"/>
              <a:defRPr/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buFont typeface="+mj-lt"/>
              <a:buAutoNum type="arabicPeriod"/>
              <a:defRPr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*data : 3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byte(8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비트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버퍼에 있던 데이터가 자동으로 전송되며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수신된 데이터는 버퍼에 덮어쓰기 된다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buFont typeface="+mj-lt"/>
              <a:buAutoNum type="arabicPeriod"/>
              <a:defRPr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buFont typeface="+mj-lt"/>
              <a:buAutoNum type="arabicPeriod"/>
              <a:defRPr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Len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버퍼의 크기 </a:t>
            </a:r>
          </a:p>
          <a:p>
            <a:pPr>
              <a:buFont typeface="+mj-lt"/>
              <a:buAutoNum type="arabicPeriod"/>
              <a:defRPr/>
            </a:pP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93365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A76C4F-992F-17AA-7FAF-9EF556DCA659}"/>
              </a:ext>
            </a:extLst>
          </p:cNvPr>
          <p:cNvSpPr txBox="1"/>
          <p:nvPr/>
        </p:nvSpPr>
        <p:spPr>
          <a:xfrm>
            <a:off x="-133513" y="583314"/>
            <a:ext cx="1215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2-8.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E43FD5-EA10-9050-13B1-B08E1C85C03C}"/>
              </a:ext>
            </a:extLst>
          </p:cNvPr>
          <p:cNvSpPr txBox="1"/>
          <p:nvPr/>
        </p:nvSpPr>
        <p:spPr>
          <a:xfrm>
            <a:off x="935008" y="613380"/>
            <a:ext cx="2087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SPI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설정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0D90AB-F5B7-9E81-AC31-331E79A70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69" y="1962141"/>
            <a:ext cx="9469919" cy="573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171975E-311D-B7FF-DC02-E358CB995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791" y="2695612"/>
            <a:ext cx="8260773" cy="392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27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D7CE48-17BD-386B-614D-3BA2469CB586}"/>
              </a:ext>
            </a:extLst>
          </p:cNvPr>
          <p:cNvSpPr txBox="1"/>
          <p:nvPr/>
        </p:nvSpPr>
        <p:spPr>
          <a:xfrm>
            <a:off x="-133513" y="583314"/>
            <a:ext cx="1215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2-7.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3D9B8-CE71-0113-E8E2-DC902569A9ED}"/>
              </a:ext>
            </a:extLst>
          </p:cNvPr>
          <p:cNvSpPr txBox="1"/>
          <p:nvPr/>
        </p:nvSpPr>
        <p:spPr>
          <a:xfrm>
            <a:off x="935008" y="613380"/>
            <a:ext cx="4549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SPI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통신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MCP 3208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1A5A1-6728-9EDC-B7EF-99B902AAED56}"/>
              </a:ext>
            </a:extLst>
          </p:cNvPr>
          <p:cNvSpPr txBox="1"/>
          <p:nvPr/>
        </p:nvSpPr>
        <p:spPr>
          <a:xfrm>
            <a:off x="1320078" y="2626989"/>
            <a:ext cx="955184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Features </a:t>
            </a:r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12-bit resolution // </a:t>
            </a:r>
            <a:r>
              <a:rPr lang="en-US" altLang="ko-KR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</a:t>
            </a:r>
            <a:r>
              <a:rPr lang="ko-KR" altLang="en-US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비트 분해능</a:t>
            </a:r>
            <a:endParaRPr lang="en-US" altLang="ko-KR" b="1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 (MCP3204) or 8 (MCP3208) input channels //</a:t>
            </a:r>
            <a:r>
              <a:rPr lang="en-US" altLang="ko-KR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혹은 </a:t>
            </a:r>
            <a:r>
              <a:rPr lang="en-US" altLang="ko-KR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입력채널 가짐</a:t>
            </a:r>
            <a:r>
              <a:rPr lang="en-US" altLang="ko-KR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SPI serial interface (modes 0,0 and 1,1)//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0,0</a:t>
            </a:r>
            <a:r>
              <a:rPr lang="ko-KR" altLang="en-US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모드와 </a:t>
            </a:r>
            <a:r>
              <a:rPr lang="en-US" altLang="ko-KR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1,1</a:t>
            </a:r>
            <a:r>
              <a:rPr lang="ko-KR" altLang="en-US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모드를 지원</a:t>
            </a:r>
            <a:endParaRPr lang="en-US" altLang="ko-KR" b="1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•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Single supply operation: 2.7V - 5.5V// </a:t>
            </a:r>
            <a:r>
              <a:rPr lang="ko-KR" altLang="en-US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입력 전압범위 </a:t>
            </a:r>
            <a:r>
              <a:rPr lang="en-US" altLang="ko-KR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2.7v~5.5v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•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100ksps max. sampling rate at VDD = 5V //</a:t>
            </a:r>
            <a:r>
              <a:rPr lang="en-US" altLang="ko-KR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5v</a:t>
            </a:r>
            <a:r>
              <a:rPr lang="ko-KR" altLang="en-US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최대 </a:t>
            </a:r>
            <a:r>
              <a:rPr lang="en-US" altLang="ko-KR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sampling rate 100ksps </a:t>
            </a:r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50ksps max. sampling rate at VDD = 2.7V // </a:t>
            </a:r>
            <a:r>
              <a:rPr lang="en-US" altLang="ko-KR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2.7v</a:t>
            </a:r>
            <a:r>
              <a:rPr lang="ko-KR" altLang="en-US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최대 </a:t>
            </a:r>
            <a:r>
              <a:rPr lang="en-US" altLang="ko-KR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sampling rate 50ksps </a:t>
            </a: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C40265F-4549-67D2-DCD7-B9C536B088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89340" y="1828321"/>
            <a:ext cx="3584908" cy="16904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A42D1C-F0E3-00B8-7DD1-A7C46744575E}"/>
              </a:ext>
            </a:extLst>
          </p:cNvPr>
          <p:cNvSpPr txBox="1"/>
          <p:nvPr/>
        </p:nvSpPr>
        <p:spPr>
          <a:xfrm>
            <a:off x="1908130" y="1441144"/>
            <a:ext cx="9215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*MCP3208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spi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인터페이스를 사용하는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채널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12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비트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A/D Converter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8313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0EFD34-C1E2-6E0D-20FD-4AFC157D8CC8}"/>
              </a:ext>
            </a:extLst>
          </p:cNvPr>
          <p:cNvSpPr txBox="1"/>
          <p:nvPr/>
        </p:nvSpPr>
        <p:spPr>
          <a:xfrm>
            <a:off x="-133513" y="583314"/>
            <a:ext cx="1215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2-7.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1AF3C8-A3D1-E4FE-C0B5-ED40799E7681}"/>
              </a:ext>
            </a:extLst>
          </p:cNvPr>
          <p:cNvSpPr txBox="1"/>
          <p:nvPr/>
        </p:nvSpPr>
        <p:spPr>
          <a:xfrm>
            <a:off x="935008" y="613380"/>
            <a:ext cx="4549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SPI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통신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MCP 3208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E81B68-CD9D-335D-B91B-3ACDDA602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75" y="2402308"/>
            <a:ext cx="4300849" cy="3150303"/>
          </a:xfrm>
          <a:prstGeom prst="rect">
            <a:avLst/>
          </a:prstGeom>
        </p:spPr>
      </p:pic>
      <p:pic>
        <p:nvPicPr>
          <p:cNvPr id="9" name="table">
            <a:extLst>
              <a:ext uri="{FF2B5EF4-FFF2-40B4-BE49-F238E27FC236}">
                <a16:creationId xmlns:a16="http://schemas.microsoft.com/office/drawing/2014/main" id="{50777BC4-75E0-F428-35DB-1A2AF312A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387" y="1922574"/>
            <a:ext cx="6837150" cy="41766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자유형: 도형 9">
                <a:extLst>
                  <a:ext uri="{FF2B5EF4-FFF2-40B4-BE49-F238E27FC236}">
                    <a16:creationId xmlns:a16="http://schemas.microsoft.com/office/drawing/2014/main" id="{80CF959B-B760-A126-E029-8BCAA53FAEF9}"/>
                  </a:ext>
                </a:extLst>
              </p:cNvPr>
              <p:cNvSpPr/>
              <p:nvPr/>
            </p:nvSpPr>
            <p:spPr>
              <a:xfrm>
                <a:off x="5793256" y="2977036"/>
                <a:ext cx="838200" cy="4572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𝑉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𝐷𝐷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0" name="자유형: 도형 9">
                <a:extLst>
                  <a:ext uri="{FF2B5EF4-FFF2-40B4-BE49-F238E27FC236}">
                    <a16:creationId xmlns:a16="http://schemas.microsoft.com/office/drawing/2014/main" id="{80CF959B-B760-A126-E029-8BCAA53FAE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256" y="2977036"/>
                <a:ext cx="838200" cy="4572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1AFFB198-F812-53F1-049B-7B5D0A74B63A}"/>
                  </a:ext>
                </a:extLst>
              </p:cNvPr>
              <p:cNvSpPr/>
              <p:nvPr/>
            </p:nvSpPr>
            <p:spPr>
              <a:xfrm>
                <a:off x="5817068" y="3434236"/>
                <a:ext cx="790575" cy="4572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𝑉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𝑆𝑆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1AFFB198-F812-53F1-049B-7B5D0A74B6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068" y="3434236"/>
                <a:ext cx="790575" cy="4572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자유형: 도형 11">
                <a:extLst>
                  <a:ext uri="{FF2B5EF4-FFF2-40B4-BE49-F238E27FC236}">
                    <a16:creationId xmlns:a16="http://schemas.microsoft.com/office/drawing/2014/main" id="{8360D735-D623-92FA-ECAB-EA3695BF1408}"/>
                  </a:ext>
                </a:extLst>
              </p:cNvPr>
              <p:cNvSpPr/>
              <p:nvPr/>
            </p:nvSpPr>
            <p:spPr>
              <a:xfrm>
                <a:off x="5755156" y="3891436"/>
                <a:ext cx="914400" cy="4572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𝑉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𝑅𝐸𝐹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2" name="자유형: 도형 11">
                <a:extLst>
                  <a:ext uri="{FF2B5EF4-FFF2-40B4-BE49-F238E27FC236}">
                    <a16:creationId xmlns:a16="http://schemas.microsoft.com/office/drawing/2014/main" id="{8360D735-D623-92FA-ECAB-EA3695BF14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156" y="3891436"/>
                <a:ext cx="914400" cy="4572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5FC89546-80D0-8E79-CBFA-7EC62397D7B3}"/>
                  </a:ext>
                </a:extLst>
              </p:cNvPr>
              <p:cNvSpPr/>
              <p:nvPr/>
            </p:nvSpPr>
            <p:spPr>
              <a:xfrm>
                <a:off x="5807543" y="4773292"/>
                <a:ext cx="809625" cy="4572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𝐷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𝐼𝑁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5FC89546-80D0-8E79-CBFA-7EC62397D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543" y="4773292"/>
                <a:ext cx="809625" cy="4572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2DB54AB2-5994-AFA7-6D49-3272233A20E8}"/>
                  </a:ext>
                </a:extLst>
              </p:cNvPr>
              <p:cNvSpPr/>
              <p:nvPr/>
            </p:nvSpPr>
            <p:spPr>
              <a:xfrm>
                <a:off x="5736106" y="5230492"/>
                <a:ext cx="952500" cy="4572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𝐷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/>
                              <a:sym typeface="Cambria Math"/>
                            </a:rPr>
                            <m:t>𝑂𝑈𝑇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2DB54AB2-5994-AFA7-6D49-3272233A2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106" y="5230492"/>
                <a:ext cx="952500" cy="4572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7200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FE8245-A3EF-90DC-3566-95194D275EB0}"/>
              </a:ext>
            </a:extLst>
          </p:cNvPr>
          <p:cNvSpPr txBox="1"/>
          <p:nvPr/>
        </p:nvSpPr>
        <p:spPr>
          <a:xfrm>
            <a:off x="-133513" y="583314"/>
            <a:ext cx="1215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2-7.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88B733-0B7C-F0CE-6826-D58102B80CEC}"/>
              </a:ext>
            </a:extLst>
          </p:cNvPr>
          <p:cNvSpPr txBox="1"/>
          <p:nvPr/>
        </p:nvSpPr>
        <p:spPr>
          <a:xfrm>
            <a:off x="935008" y="613380"/>
            <a:ext cx="4549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SPI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통신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MCP 3208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AAF91D-B7BB-EFBF-0F07-8E0D522DD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02" y="1482035"/>
            <a:ext cx="4374807" cy="38939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3273B9-BA00-12DC-FD0A-72734CCB67B8}"/>
              </a:ext>
            </a:extLst>
          </p:cNvPr>
          <p:cNvSpPr txBox="1"/>
          <p:nvPr/>
        </p:nvSpPr>
        <p:spPr>
          <a:xfrm>
            <a:off x="2026226" y="5553682"/>
            <a:ext cx="252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&lt;block diagram&gt;</a:t>
            </a:r>
            <a:endParaRPr lang="ko-KR" altLang="en-US" dirty="0" err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FE819B-8EC1-D38E-A47C-D339531B9B4E}"/>
              </a:ext>
            </a:extLst>
          </p:cNvPr>
          <p:cNvSpPr txBox="1"/>
          <p:nvPr/>
        </p:nvSpPr>
        <p:spPr>
          <a:xfrm>
            <a:off x="5734033" y="2136338"/>
            <a:ext cx="627091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Control Logic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신호에 의해 제어됨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buFont typeface="+mj-lt"/>
              <a:buAutoNum type="arabicPeriod"/>
            </a:pP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buFont typeface="+mj-lt"/>
              <a:buAutoNum type="arabicPeriod"/>
            </a:pP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CHn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입력된 데이터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아날로그 신호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저장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buFont typeface="+mj-lt"/>
              <a:buAutoNum type="arabicPeriod"/>
            </a:pP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buFont typeface="+mj-lt"/>
              <a:buAutoNum type="arabicPeriod"/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12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비트 크기의 축차비교방식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(SAR)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디지털 신호로 변환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buFont typeface="+mj-lt"/>
              <a:buAutoNum type="arabicPeriod"/>
            </a:pP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buFont typeface="+mj-lt"/>
              <a:buAutoNum type="arabicPeriod"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비교기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(Comparator)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샘플값과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변환값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확인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buFont typeface="+mj-lt"/>
              <a:buAutoNum type="arabicPeriod"/>
            </a:pP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buFont typeface="+mj-lt"/>
              <a:buAutoNum type="arabicPeriod"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값이면 </a:t>
            </a: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재변환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buFont typeface="+mj-lt"/>
              <a:buAutoNum type="arabicPeriod"/>
            </a:pP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buFont typeface="+mj-lt"/>
              <a:buAutoNum type="arabicPeriod"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같은 값일 경우 </a:t>
            </a: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Dout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핀으로 데이터 출력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C956D5-8155-DA87-0E07-5DAE9EFB1DB7}"/>
              </a:ext>
            </a:extLst>
          </p:cNvPr>
          <p:cNvSpPr txBox="1"/>
          <p:nvPr/>
        </p:nvSpPr>
        <p:spPr>
          <a:xfrm>
            <a:off x="6952366" y="1598105"/>
            <a:ext cx="3834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&lt;Block diagram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7762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5B77B0-448F-2889-9AF2-C98823456605}"/>
              </a:ext>
            </a:extLst>
          </p:cNvPr>
          <p:cNvSpPr txBox="1"/>
          <p:nvPr/>
        </p:nvSpPr>
        <p:spPr>
          <a:xfrm>
            <a:off x="-133513" y="583314"/>
            <a:ext cx="1215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2-7.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2A551B-3EED-6A33-6B84-72299955F5E4}"/>
              </a:ext>
            </a:extLst>
          </p:cNvPr>
          <p:cNvSpPr txBox="1"/>
          <p:nvPr/>
        </p:nvSpPr>
        <p:spPr>
          <a:xfrm>
            <a:off x="935008" y="613380"/>
            <a:ext cx="4549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SPI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통신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MCP 3208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277CA8-210E-DC2C-41EC-721E16781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564" y="1561363"/>
            <a:ext cx="3291601" cy="43628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75A723-2BFC-E9C5-2BE5-179300522C1E}"/>
              </a:ext>
            </a:extLst>
          </p:cNvPr>
          <p:cNvSpPr txBox="1"/>
          <p:nvPr/>
        </p:nvSpPr>
        <p:spPr>
          <a:xfrm>
            <a:off x="8562110" y="6172200"/>
            <a:ext cx="3515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입력신호에 따른 작동 방식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 err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E88163-B5BA-B00D-B0DB-8160A5A65EFB}"/>
              </a:ext>
            </a:extLst>
          </p:cNvPr>
          <p:cNvSpPr txBox="1"/>
          <p:nvPr/>
        </p:nvSpPr>
        <p:spPr>
          <a:xfrm>
            <a:off x="3337801" y="4552641"/>
            <a:ext cx="5070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동작과정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 err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CD36F38-BB3F-CEDE-6188-064AB77EF8CA}"/>
                  </a:ext>
                </a:extLst>
              </p:cNvPr>
              <p:cNvSpPr txBox="1"/>
              <p:nvPr/>
            </p:nvSpPr>
            <p:spPr>
              <a:xfrm>
                <a:off x="1108189" y="4921973"/>
                <a:ext cx="6681477" cy="1775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1.Cs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신호를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LOW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로 만들어 통신하고 싶은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slave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선택</a:t>
                </a: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l"/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l"/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2.Marster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가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slave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에게 시작비트를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보내고 모드설정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채널설정을 함</a:t>
                </a: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l"/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l"/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𝑠𝑚𝑎𝑝𝑙𝑒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(1.5ms)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시간동안 데이터를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sampling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하고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𝐷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으로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변환된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ADC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값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(12bit)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을 </a:t>
                </a:r>
                <a:r>
                  <a:rPr lang="en-US" altLang="ko-KR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marster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로 송신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CD36F38-BB3F-CEDE-6188-064AB77EF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189" y="4921973"/>
                <a:ext cx="6681477" cy="1775743"/>
              </a:xfrm>
              <a:prstGeom prst="rect">
                <a:avLst/>
              </a:prstGeom>
              <a:blipFill>
                <a:blip r:embed="rId3"/>
                <a:stretch>
                  <a:fillRect l="-821" t="-1370" b="-4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그림 20">
            <a:extLst>
              <a:ext uri="{FF2B5EF4-FFF2-40B4-BE49-F238E27FC236}">
                <a16:creationId xmlns:a16="http://schemas.microsoft.com/office/drawing/2014/main" id="{540819D7-BDC6-4F29-8720-71037D3B1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007" y="1367669"/>
            <a:ext cx="7092445" cy="30380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A5E9839-F8B0-F798-DE74-CA3C5B0D98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788293" y="1652758"/>
            <a:ext cx="611832" cy="32147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87FAC40-1D61-EAFA-77BE-4BD2A6E7EE4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79514" y="2580790"/>
            <a:ext cx="611833" cy="30591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67DE2AA-2918-6B4E-09DF-07F69EAC54B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903912" y="3284385"/>
            <a:ext cx="611833" cy="28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46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64973" y="1516066"/>
            <a:ext cx="2119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01/ ADC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</a:t>
            </a:r>
            <a:endParaRPr lang="ko-KR" altLang="en-US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8123" y="2560881"/>
            <a:ext cx="2105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02/ SPI </a:t>
            </a:r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통신</a:t>
            </a:r>
            <a:endParaRPr lang="en-US" altLang="ko-KR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</a:t>
            </a:r>
            <a:endParaRPr lang="ko-KR" altLang="en-US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5348" y="3630732"/>
            <a:ext cx="2113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03/ I2C </a:t>
            </a:r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통신</a:t>
            </a:r>
            <a:endParaRPr lang="en-US" altLang="ko-KR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5348" y="4716253"/>
            <a:ext cx="1824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04/ </a:t>
            </a:r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회로도</a:t>
            </a:r>
            <a:endParaRPr lang="en-US" altLang="ko-KR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</a:t>
            </a:r>
            <a:endParaRPr lang="ko-KR" altLang="en-US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-14514" y="787400"/>
            <a:ext cx="0" cy="52832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338246" y="544886"/>
            <a:ext cx="113364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400" spc="-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목차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577717" y="1236505"/>
            <a:ext cx="2693619" cy="0"/>
          </a:xfrm>
          <a:prstGeom prst="line">
            <a:avLst/>
          </a:prstGeom>
          <a:ln w="127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F56A65D-C6F4-8CA8-46A7-440D1577A0D2}"/>
              </a:ext>
            </a:extLst>
          </p:cNvPr>
          <p:cNvSpPr txBox="1"/>
          <p:nvPr/>
        </p:nvSpPr>
        <p:spPr>
          <a:xfrm>
            <a:off x="805348" y="5745398"/>
            <a:ext cx="39661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05/ </a:t>
            </a:r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문제 </a:t>
            </a:r>
            <a:r>
              <a:rPr lang="ko-KR" altLang="en-US" sz="28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해설및</a:t>
            </a:r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구동영상</a:t>
            </a:r>
            <a:endParaRPr lang="en-US" altLang="ko-KR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</a:t>
            </a:r>
            <a:endParaRPr lang="ko-KR" altLang="en-US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5794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E8FDC6-1BEB-0C5A-8007-31B7139F8866}"/>
              </a:ext>
            </a:extLst>
          </p:cNvPr>
          <p:cNvSpPr txBox="1"/>
          <p:nvPr/>
        </p:nvSpPr>
        <p:spPr>
          <a:xfrm>
            <a:off x="-133513" y="583314"/>
            <a:ext cx="1215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2-7.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5C174A-FD3D-1006-55FE-716B8DFBCEF4}"/>
              </a:ext>
            </a:extLst>
          </p:cNvPr>
          <p:cNvSpPr txBox="1"/>
          <p:nvPr/>
        </p:nvSpPr>
        <p:spPr>
          <a:xfrm>
            <a:off x="935008" y="613380"/>
            <a:ext cx="4549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SPI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통신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MCP 3208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38DA34-8208-D775-89A2-D3A539182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85" y="1234216"/>
            <a:ext cx="5451839" cy="26379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CF2FB8C-7AC2-65B0-F3D1-694923163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593" y="3903692"/>
            <a:ext cx="5418424" cy="28192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90EF94-5BF5-181C-511F-AD2D995E7F18}"/>
              </a:ext>
            </a:extLst>
          </p:cNvPr>
          <p:cNvSpPr txBox="1"/>
          <p:nvPr/>
        </p:nvSpPr>
        <p:spPr>
          <a:xfrm>
            <a:off x="8084127" y="1291200"/>
            <a:ext cx="4010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작동 방식 설정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하는법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 err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6D78C62-712C-473B-8D03-B43532595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7403" y="2502195"/>
            <a:ext cx="4475693" cy="8877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D6BCDFB-F2FE-1A6F-A6F6-8252B21C8C5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604560" y="2500069"/>
            <a:ext cx="611832" cy="32147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29311F2-6F4F-7F69-8D5C-C3F2637C9DF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598592" y="2785533"/>
            <a:ext cx="611833" cy="30591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A6FF2A4-8A2F-7CB8-2A8D-C49DD4EDF8E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610525" y="3055411"/>
            <a:ext cx="611833" cy="2892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E897753-599C-C031-02C6-C35D2388725C}"/>
              </a:ext>
            </a:extLst>
          </p:cNvPr>
          <p:cNvSpPr txBox="1"/>
          <p:nvPr/>
        </p:nvSpPr>
        <p:spPr>
          <a:xfrm>
            <a:off x="7241597" y="3948545"/>
            <a:ext cx="4468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dirty="0" err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543CB07-77C4-1535-3E03-D52D99E5F4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0255" y="2419148"/>
            <a:ext cx="4405745" cy="33534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8F0F1EE-1DCB-A880-F548-3268C99FDF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48335" y="2042390"/>
            <a:ext cx="4405745" cy="33534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599B002-186A-6233-3102-C34214DD656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178734" y="2992031"/>
            <a:ext cx="611833" cy="28923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B81B4E8-CF8A-6DAD-5C7F-D368D3A25C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077242" y="2992031"/>
            <a:ext cx="611832" cy="32147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7AF35C3-A47C-8D7F-CD94-8C8AD8C1C54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587210" y="2992031"/>
            <a:ext cx="611833" cy="30591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FBABA17-7875-B00E-7715-4F7E999259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2342" y="1693325"/>
            <a:ext cx="4896533" cy="23815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8F71E23-C5A5-63CF-7F2A-04CA381D50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10425" y="3696509"/>
            <a:ext cx="4500128" cy="31870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E4FFFEE-0CEC-399F-E701-FFB1835A90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01143" y="4131124"/>
            <a:ext cx="4500128" cy="27008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11F0968-9983-91E6-F32F-686AEEB1A2C4}"/>
              </a:ext>
            </a:extLst>
          </p:cNvPr>
          <p:cNvSpPr txBox="1"/>
          <p:nvPr/>
        </p:nvSpPr>
        <p:spPr>
          <a:xfrm>
            <a:off x="7201143" y="4852555"/>
            <a:ext cx="4657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원하는 채널의 번호를 함수의 인수로 넣으면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해당채널이 선택됨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소스코드가 그렇게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짜여있음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algn="l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8486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4372D5-27D4-508D-1F25-2201DC578D67}"/>
              </a:ext>
            </a:extLst>
          </p:cNvPr>
          <p:cNvSpPr txBox="1"/>
          <p:nvPr/>
        </p:nvSpPr>
        <p:spPr>
          <a:xfrm>
            <a:off x="-133513" y="583314"/>
            <a:ext cx="1215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3-1.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D36D95-FE8D-1BF8-B1A4-64E9036F957F}"/>
              </a:ext>
            </a:extLst>
          </p:cNvPr>
          <p:cNvSpPr txBox="1"/>
          <p:nvPr/>
        </p:nvSpPr>
        <p:spPr>
          <a:xfrm>
            <a:off x="935008" y="613380"/>
            <a:ext cx="3018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I2C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통신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구조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54ABC-E76A-9787-E55E-B6574AC36CC0}"/>
              </a:ext>
            </a:extLst>
          </p:cNvPr>
          <p:cNvSpPr txBox="1"/>
          <p:nvPr/>
        </p:nvSpPr>
        <p:spPr>
          <a:xfrm>
            <a:off x="365326" y="1891145"/>
            <a:ext cx="11461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I2C(inter-integrated Circuit): </a:t>
            </a:r>
            <a:r>
              <a:rPr lang="ko-KR" altLang="en-US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단거리 장치간 통신을 위한 </a:t>
            </a:r>
            <a:r>
              <a:rPr lang="ko-KR" altLang="en-US" b="0" i="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반이중</a:t>
            </a:r>
            <a:r>
              <a:rPr lang="en-US" altLang="ko-KR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(Half duplex)</a:t>
            </a:r>
            <a:r>
              <a:rPr lang="ko-KR" altLang="en-US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동기식 시리얼 통신 프로토콜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5B2632-6C71-3666-7829-F8EDC602F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847" y="2200265"/>
            <a:ext cx="6047042" cy="3533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B53EB6-70E1-BFEA-72A3-4BF93A584B61}"/>
              </a:ext>
            </a:extLst>
          </p:cNvPr>
          <p:cNvSpPr txBox="1"/>
          <p:nvPr/>
        </p:nvSpPr>
        <p:spPr>
          <a:xfrm>
            <a:off x="1106705" y="3929241"/>
            <a:ext cx="33939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SCK(Clock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신호선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SDA(data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ko-KR" altLang="en-US" dirty="0" err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CB55DE-9E6E-43E6-98C4-2BAD9E9D3244}"/>
              </a:ext>
            </a:extLst>
          </p:cNvPr>
          <p:cNvSpPr txBox="1"/>
          <p:nvPr/>
        </p:nvSpPr>
        <p:spPr>
          <a:xfrm>
            <a:off x="1845763" y="2443856"/>
            <a:ext cx="252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통신구조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1013FB-EADB-83DD-916D-D05A373F5789}"/>
              </a:ext>
            </a:extLst>
          </p:cNvPr>
          <p:cNvSpPr txBox="1"/>
          <p:nvPr/>
        </p:nvSpPr>
        <p:spPr>
          <a:xfrm>
            <a:off x="1106705" y="2937423"/>
            <a:ext cx="252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통신을 위한 선이 총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F701E4-D570-E914-57BB-6F7A5D9B60FD}"/>
              </a:ext>
            </a:extLst>
          </p:cNvPr>
          <p:cNvSpPr txBox="1"/>
          <p:nvPr/>
        </p:nvSpPr>
        <p:spPr>
          <a:xfrm>
            <a:off x="3549914" y="5968426"/>
            <a:ext cx="5424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*SDA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SCL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풀업저항으로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HIGH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defaul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*I2C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에서는 각소자를 구분하기 위해 주소개념을 활용</a:t>
            </a:r>
          </a:p>
        </p:txBody>
      </p:sp>
    </p:spTree>
    <p:extLst>
      <p:ext uri="{BB962C8B-B14F-4D97-AF65-F5344CB8AC3E}">
        <p14:creationId xmlns:p14="http://schemas.microsoft.com/office/powerpoint/2010/main" val="183220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9C6F5B-5A61-BB5B-4A47-7F931EE8167A}"/>
              </a:ext>
            </a:extLst>
          </p:cNvPr>
          <p:cNvSpPr txBox="1"/>
          <p:nvPr/>
        </p:nvSpPr>
        <p:spPr>
          <a:xfrm>
            <a:off x="-133513" y="583314"/>
            <a:ext cx="1215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3-2.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3FEF65-EE47-F062-F952-235A42F5F10F}"/>
              </a:ext>
            </a:extLst>
          </p:cNvPr>
          <p:cNvSpPr txBox="1"/>
          <p:nvPr/>
        </p:nvSpPr>
        <p:spPr>
          <a:xfrm>
            <a:off x="935008" y="613380"/>
            <a:ext cx="4055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I2C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통신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원리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쓰기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855856-AD9C-D786-9378-D557F018A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11" y="1289777"/>
            <a:ext cx="8782077" cy="5089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FC59F2-77BC-5036-7F98-532B96379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350" y="1947218"/>
            <a:ext cx="8115300" cy="19078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8527E1-377B-F2DB-43E4-8F5D8055EBC8}"/>
              </a:ext>
            </a:extLst>
          </p:cNvPr>
          <p:cNvSpPr txBox="1"/>
          <p:nvPr/>
        </p:nvSpPr>
        <p:spPr>
          <a:xfrm>
            <a:off x="1776846" y="3855028"/>
            <a:ext cx="92695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1.SCL, SDA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HIGH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일때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SDA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LOW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떨어뜨리며 마스터에서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START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신호를 보냄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이후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통신하고싶은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slave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주소를 읽음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SCL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LOW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이면 데이터를 바꾸고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HIGH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일때는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데이터를 읽는다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3. 8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번째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SCL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HIGH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유지하는동안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SDA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LOW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이면 마스터가 데이터를 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WRITE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4.slave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ACK(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긍정 확인응답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신호를 보내고 마스터에서 이를 확인한 후 데이터를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WRITE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5.Slave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수신을 완료하면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ACK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신호를 보내고 마스터에서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STOP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신호를 보내며 통신을 종료  </a:t>
            </a:r>
          </a:p>
        </p:txBody>
      </p:sp>
    </p:spTree>
    <p:extLst>
      <p:ext uri="{BB962C8B-B14F-4D97-AF65-F5344CB8AC3E}">
        <p14:creationId xmlns:p14="http://schemas.microsoft.com/office/powerpoint/2010/main" val="1514243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05F278-11F3-4985-D2B7-0872FC2B9CA4}"/>
              </a:ext>
            </a:extLst>
          </p:cNvPr>
          <p:cNvSpPr txBox="1"/>
          <p:nvPr/>
        </p:nvSpPr>
        <p:spPr>
          <a:xfrm>
            <a:off x="-133513" y="583314"/>
            <a:ext cx="1215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3-2.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6EC476-81F9-5593-655C-6D8370C74D6B}"/>
              </a:ext>
            </a:extLst>
          </p:cNvPr>
          <p:cNvSpPr txBox="1"/>
          <p:nvPr/>
        </p:nvSpPr>
        <p:spPr>
          <a:xfrm>
            <a:off x="935008" y="613380"/>
            <a:ext cx="4055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I2C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통신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원리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읽기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9DFD29-A683-EAAD-82C3-045E58597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10" y="1289777"/>
            <a:ext cx="8782078" cy="5525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24297FE-C77A-3653-BEF5-D1BBA0659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471" y="1945134"/>
            <a:ext cx="7699057" cy="20313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98B6FC-21BD-32E9-A8CB-377304A43D23}"/>
              </a:ext>
            </a:extLst>
          </p:cNvPr>
          <p:cNvSpPr txBox="1"/>
          <p:nvPr/>
        </p:nvSpPr>
        <p:spPr>
          <a:xfrm>
            <a:off x="1704110" y="4213295"/>
            <a:ext cx="92695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1,2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과정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WRITE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동일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3. 8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번째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SCL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HIGH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유지하는동안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SDA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HIGH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이면 마스터가 데이터를 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READ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4.slave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ACK(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긍정 확인응답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신호를 보내고 마스터에서 이를 확인한 후 데이터를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READ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5.Slave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송신을 완료하면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NACK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신호를 보내고 마스터에서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STOP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신호를 보내며 통신을 종료  </a:t>
            </a:r>
          </a:p>
        </p:txBody>
      </p:sp>
    </p:spTree>
    <p:extLst>
      <p:ext uri="{BB962C8B-B14F-4D97-AF65-F5344CB8AC3E}">
        <p14:creationId xmlns:p14="http://schemas.microsoft.com/office/powerpoint/2010/main" val="496373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5CC003-0631-9FE9-18C3-4A20DC1F8A0F}"/>
              </a:ext>
            </a:extLst>
          </p:cNvPr>
          <p:cNvSpPr txBox="1"/>
          <p:nvPr/>
        </p:nvSpPr>
        <p:spPr>
          <a:xfrm>
            <a:off x="-133513" y="583314"/>
            <a:ext cx="1215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3-3.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C1FE51-1A13-F98C-563B-EFF08178E2FB}"/>
              </a:ext>
            </a:extLst>
          </p:cNvPr>
          <p:cNvSpPr txBox="1"/>
          <p:nvPr/>
        </p:nvSpPr>
        <p:spPr>
          <a:xfrm>
            <a:off x="935008" y="613380"/>
            <a:ext cx="4437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I2C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통신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특징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장단점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A4CBC4-5EB5-3DDA-417E-25BEC95702D3}"/>
              </a:ext>
            </a:extLst>
          </p:cNvPr>
          <p:cNvSpPr txBox="1"/>
          <p:nvPr/>
        </p:nvSpPr>
        <p:spPr>
          <a:xfrm>
            <a:off x="5478239" y="1996332"/>
            <a:ext cx="617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점 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5C2AD9-8CEB-16CA-6664-E27B03D2A9A4}"/>
              </a:ext>
            </a:extLst>
          </p:cNvPr>
          <p:cNvSpPr txBox="1"/>
          <p:nvPr/>
        </p:nvSpPr>
        <p:spPr>
          <a:xfrm>
            <a:off x="1825336" y="1996332"/>
            <a:ext cx="617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장점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7BAD37-0774-4FCD-21B4-0C09A1B6400A}"/>
              </a:ext>
            </a:extLst>
          </p:cNvPr>
          <p:cNvSpPr txBox="1"/>
          <p:nvPr/>
        </p:nvSpPr>
        <p:spPr>
          <a:xfrm>
            <a:off x="9352933" y="1996332"/>
            <a:ext cx="617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특징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A5C39F-5668-6EB0-4672-21A7071ED7D7}"/>
              </a:ext>
            </a:extLst>
          </p:cNvPr>
          <p:cNvSpPr txBox="1"/>
          <p:nvPr/>
        </p:nvSpPr>
        <p:spPr>
          <a:xfrm>
            <a:off x="935008" y="2878282"/>
            <a:ext cx="33440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AutoNum type="arabicPeriod"/>
            </a:pP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적은수의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통신선 사용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AutoNum type="arabicPeriod" startAt="2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새로운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slave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추가하기 간단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AutoNum type="arabicPeriod" startAt="2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AutoNum type="arabicPeriod" startAt="2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오류 검출기능을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가지고있어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안정성이 높다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AutoNum type="arabicPeriod" startAt="3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4CC133-1AEB-3D0D-D295-27538EC43C39}"/>
              </a:ext>
            </a:extLst>
          </p:cNvPr>
          <p:cNvSpPr txBox="1"/>
          <p:nvPr/>
        </p:nvSpPr>
        <p:spPr>
          <a:xfrm>
            <a:off x="4436301" y="2878282"/>
            <a:ext cx="33130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비교적 느린 통신속도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AutoNum type="arabicPeriod" startAt="2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주소를 선택해 통신을 하므로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마스터 장치의 복잡성 증가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2D4290-013C-1E77-0C16-CFA04EF59EA2}"/>
              </a:ext>
            </a:extLst>
          </p:cNvPr>
          <p:cNvSpPr txBox="1"/>
          <p:nvPr/>
        </p:nvSpPr>
        <p:spPr>
          <a:xfrm>
            <a:off x="7967598" y="2878282"/>
            <a:ext cx="44426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AutoNum type="arabicPeriod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마스터를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가질수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있음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주소비트를 이용하여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SLAVE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선택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AutoNum type="arabicPeriod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SDC, SCL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라인을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풀업저항을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사용해야함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9014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CAD7EA-C788-C9A1-2CFB-62E95A08DF95}"/>
              </a:ext>
            </a:extLst>
          </p:cNvPr>
          <p:cNvSpPr txBox="1"/>
          <p:nvPr/>
        </p:nvSpPr>
        <p:spPr>
          <a:xfrm>
            <a:off x="-133513" y="583314"/>
            <a:ext cx="1215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3-4.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57F768-54B6-ABFF-C9CE-6DF6F28D0DA2}"/>
              </a:ext>
            </a:extLst>
          </p:cNvPr>
          <p:cNvSpPr txBox="1"/>
          <p:nvPr/>
        </p:nvSpPr>
        <p:spPr>
          <a:xfrm>
            <a:off x="935008" y="613380"/>
            <a:ext cx="300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10E1B4-6110-9486-24A4-609F25A52744}"/>
              </a:ext>
            </a:extLst>
          </p:cNvPr>
          <p:cNvSpPr txBox="1"/>
          <p:nvPr/>
        </p:nvSpPr>
        <p:spPr>
          <a:xfrm>
            <a:off x="935008" y="613380"/>
            <a:ext cx="4030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wiringPi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I2C 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15EF61-F102-CC7F-5A91-316BD6D0FFFB}"/>
              </a:ext>
            </a:extLst>
          </p:cNvPr>
          <p:cNvSpPr txBox="1"/>
          <p:nvPr/>
        </p:nvSpPr>
        <p:spPr>
          <a:xfrm>
            <a:off x="1235090" y="2420642"/>
            <a:ext cx="62709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altLang="ko-KR" i="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 int wiringPiI2CSetup (int </a:t>
            </a:r>
            <a:r>
              <a:rPr lang="en-US" altLang="ko-KR" i="0" dirty="0" err="1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devId</a:t>
            </a:r>
            <a:r>
              <a:rPr lang="en-US" altLang="ko-KR" i="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) ;</a:t>
            </a:r>
          </a:p>
          <a:p>
            <a:pPr fontAlgn="base"/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주어진 장치 식별자로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I2C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초기화 </a:t>
            </a:r>
            <a:endParaRPr lang="en-US" altLang="ko-KR" b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ko-KR" altLang="en-US" b="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algn="l" fontAlgn="base"/>
            <a:endParaRPr lang="en-US" altLang="ko-KR" b="1" i="0" dirty="0">
              <a:solidFill>
                <a:srgbClr val="FF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fontAlgn="base"/>
            <a:r>
              <a:rPr lang="en-US" altLang="ko-KR" i="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int wiringPiI2CWriteReg8 (int </a:t>
            </a:r>
            <a:r>
              <a:rPr lang="en-US" altLang="ko-KR" i="0" dirty="0" err="1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fd</a:t>
            </a:r>
            <a:r>
              <a:rPr lang="en-US" altLang="ko-KR" i="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int reg, int data) ;</a:t>
            </a:r>
          </a:p>
          <a:p>
            <a:pPr algn="l" fontAlgn="base"/>
            <a:r>
              <a:rPr lang="ko-KR" altLang="en-US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표시된 장치 레지스터에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비트 데이터를 쓴다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i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fontAlgn="base"/>
            <a:endParaRPr lang="en-US" altLang="ko-KR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fontAlgn="base"/>
            <a:endParaRPr lang="en-US" altLang="ko-KR" i="0" dirty="0">
              <a:solidFill>
                <a:srgbClr val="FF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fontAlgn="base"/>
            <a:r>
              <a:rPr lang="en-US" altLang="ko-KR" i="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Int wiringPiI2CReadReg8 (int </a:t>
            </a:r>
            <a:r>
              <a:rPr lang="en-US" altLang="ko-KR" i="0" dirty="0" err="1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fd</a:t>
            </a:r>
            <a:r>
              <a:rPr lang="en-US" altLang="ko-KR" i="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int reg) ;</a:t>
            </a:r>
          </a:p>
          <a:p>
            <a:pPr algn="l" fontAlgn="base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표시된 장치 레지스터 에서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비트 데이터를 읽는다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i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5945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44564B4-742F-C986-6D2A-EC3704557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8" y="1809750"/>
            <a:ext cx="5774051" cy="44348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52F401-D1E2-5C2B-C2E1-1B31ECE90739}"/>
              </a:ext>
            </a:extLst>
          </p:cNvPr>
          <p:cNvSpPr txBox="1"/>
          <p:nvPr/>
        </p:nvSpPr>
        <p:spPr>
          <a:xfrm>
            <a:off x="-133513" y="583314"/>
            <a:ext cx="1215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3-6.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B9F9B-0F50-E260-8160-E5FE0A945B83}"/>
              </a:ext>
            </a:extLst>
          </p:cNvPr>
          <p:cNvSpPr txBox="1"/>
          <p:nvPr/>
        </p:nvSpPr>
        <p:spPr>
          <a:xfrm>
            <a:off x="935008" y="613380"/>
            <a:ext cx="300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BDB07-F9D9-0C15-88F7-482C2E994FEA}"/>
              </a:ext>
            </a:extLst>
          </p:cNvPr>
          <p:cNvSpPr txBox="1"/>
          <p:nvPr/>
        </p:nvSpPr>
        <p:spPr>
          <a:xfrm>
            <a:off x="935008" y="613380"/>
            <a:ext cx="4089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I2C 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통신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설정방법 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268AAC-97F8-3ABB-2174-0AD9DA415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002" y="2381250"/>
            <a:ext cx="6400998" cy="353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0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754DDB-A093-EC05-76A5-40538127B4AE}"/>
              </a:ext>
            </a:extLst>
          </p:cNvPr>
          <p:cNvSpPr txBox="1"/>
          <p:nvPr/>
        </p:nvSpPr>
        <p:spPr>
          <a:xfrm>
            <a:off x="-133513" y="583314"/>
            <a:ext cx="1215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3-5.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B9D9A6-E398-C5B3-9487-64AE686BE4AC}"/>
              </a:ext>
            </a:extLst>
          </p:cNvPr>
          <p:cNvSpPr txBox="1"/>
          <p:nvPr/>
        </p:nvSpPr>
        <p:spPr>
          <a:xfrm>
            <a:off x="935008" y="613380"/>
            <a:ext cx="300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025E0C-F17B-0480-47EA-AE9512EFFD52}"/>
              </a:ext>
            </a:extLst>
          </p:cNvPr>
          <p:cNvSpPr txBox="1"/>
          <p:nvPr/>
        </p:nvSpPr>
        <p:spPr>
          <a:xfrm>
            <a:off x="935008" y="613380"/>
            <a:ext cx="4530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I2C 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통신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NAU7802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90285E5-8772-7B76-2E29-775D718F28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88938" y="1876761"/>
            <a:ext cx="3321419" cy="254972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951FEE3-3FE9-BEBA-121F-49A7B8F89082}"/>
              </a:ext>
            </a:extLst>
          </p:cNvPr>
          <p:cNvSpPr txBox="1"/>
          <p:nvPr/>
        </p:nvSpPr>
        <p:spPr>
          <a:xfrm>
            <a:off x="780548" y="2223654"/>
            <a:ext cx="1012990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Features </a:t>
            </a: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•Supply power: 2.7V~5.5V // </a:t>
            </a:r>
            <a:r>
              <a:rPr lang="ko-KR" altLang="en-US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입력전압 범위 </a:t>
            </a:r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2.7v~5.5v</a:t>
            </a: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• 24-bit analog-to-digital converter (ADC)//</a:t>
            </a:r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분해능 </a:t>
            </a:r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24</a:t>
            </a:r>
            <a:r>
              <a:rPr lang="ko-KR" altLang="en-US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비트</a:t>
            </a:r>
            <a:endParaRPr lang="en-US" altLang="ko-KR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• </a:t>
            </a:r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80k SPS </a:t>
            </a:r>
            <a:r>
              <a:rPr lang="ko-KR" altLang="en-US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• Internal 4.9152MHz RC oscillator // </a:t>
            </a:r>
            <a:r>
              <a:rPr lang="ko-KR" altLang="en-US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내부</a:t>
            </a:r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4.9152MHz RC</a:t>
            </a:r>
            <a:r>
              <a:rPr lang="ko-KR" altLang="en-US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발진기</a:t>
            </a:r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b="1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• External 4.9152MHz Crystal oscillator // </a:t>
            </a:r>
            <a:r>
              <a:rPr lang="ko-KR" altLang="en-US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외부</a:t>
            </a:r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4.9152MHz </a:t>
            </a:r>
            <a:r>
              <a:rPr lang="ko-KR" altLang="en-US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수정발진기</a:t>
            </a:r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• MCU control interface: 2-wire interface compatible with I2C protocol // </a:t>
            </a:r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I2C </a:t>
            </a:r>
            <a:r>
              <a:rPr lang="ko-KR" altLang="en-US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통신 프로토콜</a:t>
            </a:r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• Operating Temperature: -40~85C  // </a:t>
            </a:r>
            <a:r>
              <a:rPr lang="ko-KR" altLang="en-US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동작온도</a:t>
            </a:r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en-US" altLang="ko-KR" sz="18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-40°C ~ 85°C</a:t>
            </a:r>
            <a:endParaRPr lang="ko-KR" altLang="en-US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/>
          </a:p>
          <a:p>
            <a:endParaRPr lang="en-US" altLang="ko-KR" b="1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09DE49-CE28-282E-14EF-156D2E48E665}"/>
              </a:ext>
            </a:extLst>
          </p:cNvPr>
          <p:cNvSpPr txBox="1"/>
          <p:nvPr/>
        </p:nvSpPr>
        <p:spPr>
          <a:xfrm>
            <a:off x="2778775" y="1388095"/>
            <a:ext cx="6952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*NAU7802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i2c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인터페이스를 사용하는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24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비트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A/D Converter</a:t>
            </a:r>
          </a:p>
        </p:txBody>
      </p:sp>
    </p:spTree>
    <p:extLst>
      <p:ext uri="{BB962C8B-B14F-4D97-AF65-F5344CB8AC3E}">
        <p14:creationId xmlns:p14="http://schemas.microsoft.com/office/powerpoint/2010/main" val="717752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FE72A9-5CC3-356F-9AC3-7914A266C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483" y="1911927"/>
            <a:ext cx="3734058" cy="34705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6B1729-078B-25B7-C494-7AE6226AC808}"/>
              </a:ext>
            </a:extLst>
          </p:cNvPr>
          <p:cNvSpPr txBox="1"/>
          <p:nvPr/>
        </p:nvSpPr>
        <p:spPr>
          <a:xfrm>
            <a:off x="-133513" y="583314"/>
            <a:ext cx="1215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3-5.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52585-0259-6C58-FFDC-EBCE8E9CFF04}"/>
              </a:ext>
            </a:extLst>
          </p:cNvPr>
          <p:cNvSpPr txBox="1"/>
          <p:nvPr/>
        </p:nvSpPr>
        <p:spPr>
          <a:xfrm>
            <a:off x="935008" y="613380"/>
            <a:ext cx="300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08E038-BF76-BF85-27C6-3B52D1936DB5}"/>
              </a:ext>
            </a:extLst>
          </p:cNvPr>
          <p:cNvSpPr txBox="1"/>
          <p:nvPr/>
        </p:nvSpPr>
        <p:spPr>
          <a:xfrm>
            <a:off x="935008" y="613380"/>
            <a:ext cx="4530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I2C 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통신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NAU7802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7CEDB6-377E-FEEA-B674-DDE3CCD31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02" y="1943416"/>
            <a:ext cx="3901778" cy="32728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8B2DCDC-6CF3-CACE-C6B8-DB45E1A37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7261" y="1809222"/>
            <a:ext cx="3894157" cy="36759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620FB4A-1CAE-1687-E75B-F801B043E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931" y="5770091"/>
            <a:ext cx="11565424" cy="39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8129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6B991D-A593-6747-061A-1D79C64E18BF}"/>
              </a:ext>
            </a:extLst>
          </p:cNvPr>
          <p:cNvSpPr txBox="1"/>
          <p:nvPr/>
        </p:nvSpPr>
        <p:spPr>
          <a:xfrm>
            <a:off x="-133513" y="583314"/>
            <a:ext cx="1215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3-5.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1AC21B-7216-7B86-7D2F-0DC50C2606EC}"/>
              </a:ext>
            </a:extLst>
          </p:cNvPr>
          <p:cNvSpPr txBox="1"/>
          <p:nvPr/>
        </p:nvSpPr>
        <p:spPr>
          <a:xfrm>
            <a:off x="935008" y="613380"/>
            <a:ext cx="300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11FD71-C206-3372-167B-F742E2060152}"/>
              </a:ext>
            </a:extLst>
          </p:cNvPr>
          <p:cNvSpPr txBox="1"/>
          <p:nvPr/>
        </p:nvSpPr>
        <p:spPr>
          <a:xfrm>
            <a:off x="935008" y="613380"/>
            <a:ext cx="4530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I2C 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통신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NAU7802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4FC6D4-BEF3-FE79-B0ED-CB195FCD6D14}"/>
              </a:ext>
            </a:extLst>
          </p:cNvPr>
          <p:cNvSpPr txBox="1"/>
          <p:nvPr/>
        </p:nvSpPr>
        <p:spPr>
          <a:xfrm>
            <a:off x="2285998" y="5567292"/>
            <a:ext cx="252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&lt;block diagram&gt;</a:t>
            </a:r>
            <a:endParaRPr lang="ko-KR" altLang="en-US" dirty="0" err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353BD5-F751-3D3B-795A-F76F2CC31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49" y="1782771"/>
            <a:ext cx="5481924" cy="36309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616FBB-6EBC-74C6-A084-42967C65D949}"/>
              </a:ext>
            </a:extLst>
          </p:cNvPr>
          <p:cNvSpPr txBox="1"/>
          <p:nvPr/>
        </p:nvSpPr>
        <p:spPr>
          <a:xfrm>
            <a:off x="6096000" y="2531192"/>
            <a:ext cx="62709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ADC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Control signal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의해 제어 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buFont typeface="+mj-lt"/>
              <a:buAutoNum type="arabicPeriod"/>
            </a:pP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buFont typeface="+mj-lt"/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델타 시그마 방식의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ADC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buFont typeface="+mj-lt"/>
              <a:buAutoNum type="arabicPeriod"/>
            </a:pP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buFont typeface="+mj-lt"/>
              <a:buAutoNum type="arabicPeriod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VIN1P, VIN1N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의해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차동입력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되고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PGA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신호가 증폭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buFont typeface="+mj-lt"/>
              <a:buAutoNum type="arabicPeriod"/>
            </a:pP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buFont typeface="+mj-lt"/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외부의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클럭신호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(XIN,XOUT)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사용하고 참조 전압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(REFP,REFN)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의해 동작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buFont typeface="+mj-lt"/>
              <a:buAutoNum type="arabicPeriod"/>
            </a:pP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buFont typeface="+mj-lt"/>
              <a:buAutoNum type="arabicPeriod"/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ADC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된 값이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SDIO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나감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33CB8C-7EF9-268D-7683-2EFA82900C57}"/>
              </a:ext>
            </a:extLst>
          </p:cNvPr>
          <p:cNvSpPr txBox="1"/>
          <p:nvPr/>
        </p:nvSpPr>
        <p:spPr>
          <a:xfrm>
            <a:off x="7314333" y="1992959"/>
            <a:ext cx="3834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&lt;Block diagram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2105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-133513" y="583314"/>
            <a:ext cx="1215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1-1.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35008" y="613380"/>
            <a:ext cx="7386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ADC(Analog to digital converter)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1E78C6-D3CA-A0A2-0E86-9E373A1795F6}"/>
              </a:ext>
            </a:extLst>
          </p:cNvPr>
          <p:cNvSpPr txBox="1"/>
          <p:nvPr/>
        </p:nvSpPr>
        <p:spPr>
          <a:xfrm>
            <a:off x="550718" y="1867994"/>
            <a:ext cx="12938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ADC: Analog to digital converter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약자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연속적인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analog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신호를 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digita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신호로 변환하는 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6DA30C-D091-0DDE-5A6D-63FF83DB1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076" y="2391336"/>
            <a:ext cx="4618120" cy="43971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933DF9-B070-7E1E-6810-E16E694EA7B4}"/>
              </a:ext>
            </a:extLst>
          </p:cNvPr>
          <p:cNvSpPr txBox="1"/>
          <p:nvPr/>
        </p:nvSpPr>
        <p:spPr>
          <a:xfrm>
            <a:off x="1281698" y="2800749"/>
            <a:ext cx="399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&lt;ADC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동작과정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F2576A-25A8-3953-5BEE-A4170D682C17}"/>
              </a:ext>
            </a:extLst>
          </p:cNvPr>
          <p:cNvSpPr txBox="1"/>
          <p:nvPr/>
        </p:nvSpPr>
        <p:spPr>
          <a:xfrm>
            <a:off x="183726" y="3437020"/>
            <a:ext cx="75299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1.sampling: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클럭신호에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맞게 신호를 추출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2.Quantization: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추출한 신호를 분해능에서 가장 가까운 값으로 변환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3.Coding: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변환한 디지털 값을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진수로 나타냄</a:t>
            </a:r>
          </a:p>
        </p:txBody>
      </p:sp>
    </p:spTree>
    <p:extLst>
      <p:ext uri="{BB962C8B-B14F-4D97-AF65-F5344CB8AC3E}">
        <p14:creationId xmlns:p14="http://schemas.microsoft.com/office/powerpoint/2010/main" val="3428114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A208C7-0C97-1F2F-F75D-C3691826988A}"/>
              </a:ext>
            </a:extLst>
          </p:cNvPr>
          <p:cNvSpPr txBox="1"/>
          <p:nvPr/>
        </p:nvSpPr>
        <p:spPr>
          <a:xfrm>
            <a:off x="-133513" y="583314"/>
            <a:ext cx="1215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3-5.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F891BD-E9F7-02B9-F684-CCF3E04A9C69}"/>
              </a:ext>
            </a:extLst>
          </p:cNvPr>
          <p:cNvSpPr txBox="1"/>
          <p:nvPr/>
        </p:nvSpPr>
        <p:spPr>
          <a:xfrm>
            <a:off x="935008" y="613380"/>
            <a:ext cx="300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DFBB92-861B-243A-7B28-74214960F101}"/>
              </a:ext>
            </a:extLst>
          </p:cNvPr>
          <p:cNvSpPr txBox="1"/>
          <p:nvPr/>
        </p:nvSpPr>
        <p:spPr>
          <a:xfrm>
            <a:off x="935008" y="613380"/>
            <a:ext cx="4530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I2C 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통신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NAU7802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ABECBC-D90A-014E-F96D-D1103FAA41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0365" y="1888426"/>
            <a:ext cx="6418033" cy="395679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AEF4FE5D-1B7B-EF3F-DDB6-920F8F31B2BA}"/>
              </a:ext>
            </a:extLst>
          </p:cNvPr>
          <p:cNvSpPr txBox="1"/>
          <p:nvPr/>
        </p:nvSpPr>
        <p:spPr>
          <a:xfrm>
            <a:off x="-782994" y="6106287"/>
            <a:ext cx="8989219" cy="36764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&lt;AVDD / REFP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전압과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Gain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값에 따른 출력 유효비트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932739-28AA-8DE3-A4DB-A77C27A909F1}"/>
              </a:ext>
            </a:extLst>
          </p:cNvPr>
          <p:cNvSpPr txBox="1"/>
          <p:nvPr/>
        </p:nvSpPr>
        <p:spPr>
          <a:xfrm>
            <a:off x="7271795" y="2690336"/>
            <a:ext cx="64876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AVDD 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기준전압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REFP 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입력전압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PGA Gain :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증폭률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ENOB :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유효비트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실제 유용한 정보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NOISE_FREE_BITS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잡음에 강한 비트 수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74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A38871-9CED-FCEE-8815-8AD3F0D32580}"/>
              </a:ext>
            </a:extLst>
          </p:cNvPr>
          <p:cNvSpPr txBox="1"/>
          <p:nvPr/>
        </p:nvSpPr>
        <p:spPr>
          <a:xfrm>
            <a:off x="-133513" y="583314"/>
            <a:ext cx="1215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3-5.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7D64E9-FF6D-EC52-84D4-605308D0C43A}"/>
              </a:ext>
            </a:extLst>
          </p:cNvPr>
          <p:cNvSpPr txBox="1"/>
          <p:nvPr/>
        </p:nvSpPr>
        <p:spPr>
          <a:xfrm>
            <a:off x="935008" y="613380"/>
            <a:ext cx="300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618C01-7414-7958-1232-038F0CD2E820}"/>
              </a:ext>
            </a:extLst>
          </p:cNvPr>
          <p:cNvSpPr txBox="1"/>
          <p:nvPr/>
        </p:nvSpPr>
        <p:spPr>
          <a:xfrm>
            <a:off x="935008" y="613380"/>
            <a:ext cx="4530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I2C 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통신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NAU7802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D1E4AE-C9E0-A049-9768-6F0A674444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8909" y="1679773"/>
            <a:ext cx="4861744" cy="33310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D38A01-59A6-6F0A-3D48-E62DDCC17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76006" y="1423686"/>
            <a:ext cx="6153624" cy="376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2484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6375A4-60CF-C416-34E5-1A691F38364D}"/>
              </a:ext>
            </a:extLst>
          </p:cNvPr>
          <p:cNvSpPr txBox="1"/>
          <p:nvPr/>
        </p:nvSpPr>
        <p:spPr>
          <a:xfrm>
            <a:off x="-133513" y="583314"/>
            <a:ext cx="1215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3-5.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3AD505-799F-122B-A16C-421573BAAAA8}"/>
              </a:ext>
            </a:extLst>
          </p:cNvPr>
          <p:cNvSpPr txBox="1"/>
          <p:nvPr/>
        </p:nvSpPr>
        <p:spPr>
          <a:xfrm>
            <a:off x="935008" y="613380"/>
            <a:ext cx="300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BADBE5-C0EA-2B48-E228-137EF0DD9958}"/>
              </a:ext>
            </a:extLst>
          </p:cNvPr>
          <p:cNvSpPr txBox="1"/>
          <p:nvPr/>
        </p:nvSpPr>
        <p:spPr>
          <a:xfrm>
            <a:off x="935008" y="613380"/>
            <a:ext cx="4530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I2C 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통신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NAU7802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9037E9-A583-4ED6-ACDC-978DF9AA8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7928"/>
            <a:ext cx="12192000" cy="2382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2A3912-C02C-E13B-E7B7-0571AF31BB85}"/>
              </a:ext>
            </a:extLst>
          </p:cNvPr>
          <p:cNvSpPr txBox="1"/>
          <p:nvPr/>
        </p:nvSpPr>
        <p:spPr>
          <a:xfrm>
            <a:off x="5254907" y="4896091"/>
            <a:ext cx="476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동작원리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 err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39011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254E534-D5BB-4C74-BE6D-D41D3E94F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015" y="1428253"/>
            <a:ext cx="5206738" cy="51351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77ED25-F262-B861-7938-B4BA48681BF1}"/>
              </a:ext>
            </a:extLst>
          </p:cNvPr>
          <p:cNvSpPr txBox="1"/>
          <p:nvPr/>
        </p:nvSpPr>
        <p:spPr>
          <a:xfrm>
            <a:off x="-133513" y="583314"/>
            <a:ext cx="1215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3-5.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3FB339-2957-D1AB-5C37-E734392C7875}"/>
              </a:ext>
            </a:extLst>
          </p:cNvPr>
          <p:cNvSpPr txBox="1"/>
          <p:nvPr/>
        </p:nvSpPr>
        <p:spPr>
          <a:xfrm>
            <a:off x="935008" y="613380"/>
            <a:ext cx="300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065FE4-9C14-0BB5-9149-5F9308D92F41}"/>
              </a:ext>
            </a:extLst>
          </p:cNvPr>
          <p:cNvSpPr txBox="1"/>
          <p:nvPr/>
        </p:nvSpPr>
        <p:spPr>
          <a:xfrm>
            <a:off x="935008" y="613380"/>
            <a:ext cx="4530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I2C 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통신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NAU7802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A3D4F8-B1DF-421A-81B8-0BEA3D99C824}"/>
              </a:ext>
            </a:extLst>
          </p:cNvPr>
          <p:cNvSpPr/>
          <p:nvPr/>
        </p:nvSpPr>
        <p:spPr>
          <a:xfrm>
            <a:off x="1635888" y="513324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DATA_H = wiringPiI2CReadReg8(fd_i2c,0x12);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DATA_M = wiringPiI2CReadReg8(fd_i2c,0x13);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DATA_L = wiringPiI2CReadReg8(fd_i2c,0x14);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51FC92-6C11-C3AA-1AA4-8965776EBF86}"/>
              </a:ext>
            </a:extLst>
          </p:cNvPr>
          <p:cNvSpPr txBox="1"/>
          <p:nvPr/>
        </p:nvSpPr>
        <p:spPr>
          <a:xfrm>
            <a:off x="734643" y="2374059"/>
            <a:ext cx="56777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wiringPi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라이브러리의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i="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Int wiringPiI2CReadReg8 (int </a:t>
            </a:r>
            <a:r>
              <a:rPr lang="en-US" altLang="ko-KR" i="0" dirty="0" err="1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fd</a:t>
            </a:r>
            <a:r>
              <a:rPr lang="en-US" altLang="ko-KR" i="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int reg) ;</a:t>
            </a:r>
          </a:p>
          <a:p>
            <a:endParaRPr lang="en-US" altLang="ko-KR" i="0" dirty="0">
              <a:solidFill>
                <a:srgbClr val="FF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i2c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통신을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할때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ADC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값을 받아오고 싶으면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0x12, 0x13, 0x14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레지스터 주소의 정보를 받아오면 된다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8CB496-2C36-44E9-5907-E14482F9575E}"/>
              </a:ext>
            </a:extLst>
          </p:cNvPr>
          <p:cNvSpPr/>
          <p:nvPr/>
        </p:nvSpPr>
        <p:spPr>
          <a:xfrm>
            <a:off x="6611015" y="5301206"/>
            <a:ext cx="5206738" cy="5874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57150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33930C-65E3-6E19-A38F-50AD04AC4CF6}"/>
              </a:ext>
            </a:extLst>
          </p:cNvPr>
          <p:cNvSpPr txBox="1"/>
          <p:nvPr/>
        </p:nvSpPr>
        <p:spPr>
          <a:xfrm>
            <a:off x="2121016" y="1867189"/>
            <a:ext cx="3459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레지스터 주소 사용법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 err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2194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9DBE731-2012-D248-BF50-FFAAACECC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734" y="1291200"/>
            <a:ext cx="4938188" cy="5105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75FB3A-45A1-361A-B91E-9858682C23A1}"/>
              </a:ext>
            </a:extLst>
          </p:cNvPr>
          <p:cNvSpPr txBox="1"/>
          <p:nvPr/>
        </p:nvSpPr>
        <p:spPr>
          <a:xfrm>
            <a:off x="-133513" y="583314"/>
            <a:ext cx="1215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3-5.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668A4B-AC3D-991D-CDE2-F1A1BC6BE403}"/>
              </a:ext>
            </a:extLst>
          </p:cNvPr>
          <p:cNvSpPr txBox="1"/>
          <p:nvPr/>
        </p:nvSpPr>
        <p:spPr>
          <a:xfrm>
            <a:off x="935008" y="613380"/>
            <a:ext cx="300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CECD17-AEAD-3BF1-175D-8E621C7000B4}"/>
              </a:ext>
            </a:extLst>
          </p:cNvPr>
          <p:cNvSpPr txBox="1"/>
          <p:nvPr/>
        </p:nvSpPr>
        <p:spPr>
          <a:xfrm>
            <a:off x="935008" y="613380"/>
            <a:ext cx="4530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I2C 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통신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NAU7802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1F3455-DAFA-4541-780B-FD01D92EB83D}"/>
              </a:ext>
            </a:extLst>
          </p:cNvPr>
          <p:cNvSpPr txBox="1"/>
          <p:nvPr/>
        </p:nvSpPr>
        <p:spPr>
          <a:xfrm>
            <a:off x="1823604" y="1595075"/>
            <a:ext cx="250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비트 데이터 사용법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 err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020610-19EC-7377-C21F-23231F1D1898}"/>
              </a:ext>
            </a:extLst>
          </p:cNvPr>
          <p:cNvSpPr txBox="1"/>
          <p:nvPr/>
        </p:nvSpPr>
        <p:spPr>
          <a:xfrm>
            <a:off x="278801" y="2429406"/>
            <a:ext cx="921502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b="1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wiringPiI2CWriteReg8 (</a:t>
            </a:r>
            <a:r>
              <a:rPr lang="ko-KR" altLang="en-US" b="1" i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fd</a:t>
            </a:r>
            <a:r>
              <a:rPr lang="ko-KR" altLang="en-US" b="1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0x00, 0x01);</a:t>
            </a:r>
            <a:endParaRPr lang="en-US" altLang="ko-KR" b="1" i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defRPr/>
            </a:pPr>
            <a:endParaRPr lang="en-US" altLang="ko-KR" b="1" i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defRPr/>
            </a:pPr>
            <a:r>
              <a:rPr lang="en-US" altLang="ko-KR" b="1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0x01(10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 00000001(2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진수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),  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번째 비트의 값을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로 설정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>
              <a:defRPr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RR(1)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모든 레지스터 초기화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defRPr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endParaRPr lang="en-US" altLang="ko-KR" dirty="0"/>
          </a:p>
          <a:p>
            <a:pPr>
              <a:defRPr/>
            </a:pPr>
            <a:r>
              <a:rPr lang="en-US" altLang="ko-KR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sz="1800" b="1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wiringPiI2CWriteReg8 (fd_i2c, 0x00,  0x02|0x04|0x80|0x10); </a:t>
            </a:r>
            <a:endParaRPr lang="en-US" altLang="ko-KR" sz="1800" b="1" i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defRPr/>
            </a:pPr>
            <a:endParaRPr lang="en-US" altLang="ko-KR" b="1" i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defRPr/>
            </a:pPr>
            <a:r>
              <a:rPr lang="en-US" altLang="ko-KR" b="1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위와 동일한 방법을 적용하면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defRPr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defRPr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PUD(1),PUA(1),AVDDS(1),CS(1)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디지털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,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아날로그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파워업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내부전원 사용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,</a:t>
            </a:r>
          </a:p>
          <a:p>
            <a:pPr>
              <a:defRPr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ADC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start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defRPr/>
            </a:pPr>
            <a:endParaRPr lang="en-US" altLang="ko-KR" i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441E64-35E4-4B43-9B7E-5205235A5876}"/>
              </a:ext>
            </a:extLst>
          </p:cNvPr>
          <p:cNvSpPr/>
          <p:nvPr/>
        </p:nvSpPr>
        <p:spPr>
          <a:xfrm>
            <a:off x="7678882" y="1291200"/>
            <a:ext cx="391390" cy="194700"/>
          </a:xfrm>
          <a:prstGeom prst="rect">
            <a:avLst/>
          </a:prstGeom>
          <a:noFill/>
          <a:ln w="19050">
            <a:solidFill>
              <a:srgbClr val="BB10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56722A1-931E-8433-9AB6-F0C7ACD58303}"/>
              </a:ext>
            </a:extLst>
          </p:cNvPr>
          <p:cNvSpPr/>
          <p:nvPr/>
        </p:nvSpPr>
        <p:spPr>
          <a:xfrm>
            <a:off x="3200211" y="2503472"/>
            <a:ext cx="665207" cy="260509"/>
          </a:xfrm>
          <a:prstGeom prst="rect">
            <a:avLst/>
          </a:prstGeom>
          <a:noFill/>
          <a:ln w="19050">
            <a:solidFill>
              <a:srgbClr val="BB10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1D5DDC4-E2EE-5E0A-A143-6AEF4E2A3E83}"/>
              </a:ext>
            </a:extLst>
          </p:cNvPr>
          <p:cNvSpPr/>
          <p:nvPr/>
        </p:nvSpPr>
        <p:spPr>
          <a:xfrm>
            <a:off x="3631432" y="3845206"/>
            <a:ext cx="665207" cy="260509"/>
          </a:xfrm>
          <a:prstGeom prst="rect">
            <a:avLst/>
          </a:prstGeom>
          <a:noFill/>
          <a:ln w="19050">
            <a:solidFill>
              <a:srgbClr val="BB10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6631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2E7085-9339-2927-F352-0B807121EE36}"/>
              </a:ext>
            </a:extLst>
          </p:cNvPr>
          <p:cNvSpPr txBox="1"/>
          <p:nvPr/>
        </p:nvSpPr>
        <p:spPr>
          <a:xfrm>
            <a:off x="1595004" y="2592602"/>
            <a:ext cx="250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비트 데이터 사용법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 err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513B57-6576-70E5-87C1-EE541101C988}"/>
              </a:ext>
            </a:extLst>
          </p:cNvPr>
          <p:cNvSpPr txBox="1"/>
          <p:nvPr/>
        </p:nvSpPr>
        <p:spPr>
          <a:xfrm>
            <a:off x="268410" y="3429000"/>
            <a:ext cx="921502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b="1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wiringPiI2CWriteReg8 (</a:t>
            </a:r>
            <a:r>
              <a:rPr lang="ko-KR" altLang="en-US" b="1" i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fd</a:t>
            </a:r>
            <a:r>
              <a:rPr lang="ko-KR" altLang="en-US" b="1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0x0</a:t>
            </a:r>
            <a:r>
              <a:rPr lang="en-US" altLang="ko-KR" b="1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b="1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0x</a:t>
            </a:r>
            <a:r>
              <a:rPr lang="en-US" altLang="ko-KR" b="1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ko-KR" altLang="en-US" b="1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);</a:t>
            </a:r>
            <a:endParaRPr lang="en-US" altLang="ko-KR" b="1" i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defRPr/>
            </a:pPr>
            <a:endParaRPr lang="en-US" altLang="ko-KR" b="1" i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defRPr/>
            </a:pPr>
            <a:r>
              <a:rPr lang="en-US" altLang="ko-KR" b="1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0x20(10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00</a:t>
            </a:r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100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000 , 4,5,6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번째 비트를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100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으로 설정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VLDO 100 3.3V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defRPr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endParaRPr lang="en-US" altLang="ko-KR" dirty="0"/>
          </a:p>
          <a:p>
            <a:pPr>
              <a:defRPr/>
            </a:pPr>
            <a:endParaRPr lang="en-US" altLang="ko-KR" i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D41891-B297-8513-E6D1-1E998037D19C}"/>
              </a:ext>
            </a:extLst>
          </p:cNvPr>
          <p:cNvSpPr txBox="1"/>
          <p:nvPr/>
        </p:nvSpPr>
        <p:spPr>
          <a:xfrm>
            <a:off x="-133513" y="583314"/>
            <a:ext cx="1215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3-5.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524093-A12E-4745-00A4-D12114A37571}"/>
              </a:ext>
            </a:extLst>
          </p:cNvPr>
          <p:cNvSpPr txBox="1"/>
          <p:nvPr/>
        </p:nvSpPr>
        <p:spPr>
          <a:xfrm>
            <a:off x="935008" y="613380"/>
            <a:ext cx="300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3B0567-7339-D56E-25FB-9150A3A08CA3}"/>
              </a:ext>
            </a:extLst>
          </p:cNvPr>
          <p:cNvSpPr txBox="1"/>
          <p:nvPr/>
        </p:nvSpPr>
        <p:spPr>
          <a:xfrm>
            <a:off x="935008" y="613380"/>
            <a:ext cx="4530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I2C 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통신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NAU7802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5EF7667-ED83-D56B-545E-054B87313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337" y="1474261"/>
            <a:ext cx="4740051" cy="482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7941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9B8DFC-C713-C84D-E551-2D89BDA100FB}"/>
              </a:ext>
            </a:extLst>
          </p:cNvPr>
          <p:cNvSpPr txBox="1"/>
          <p:nvPr/>
        </p:nvSpPr>
        <p:spPr>
          <a:xfrm>
            <a:off x="-133513" y="583314"/>
            <a:ext cx="1215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3-5.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E57D84-67A4-6444-191E-A35494BE5FA8}"/>
              </a:ext>
            </a:extLst>
          </p:cNvPr>
          <p:cNvSpPr txBox="1"/>
          <p:nvPr/>
        </p:nvSpPr>
        <p:spPr>
          <a:xfrm>
            <a:off x="935008" y="613380"/>
            <a:ext cx="300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674097-4C12-B568-3761-7DB94B8840C6}"/>
              </a:ext>
            </a:extLst>
          </p:cNvPr>
          <p:cNvSpPr txBox="1"/>
          <p:nvPr/>
        </p:nvSpPr>
        <p:spPr>
          <a:xfrm>
            <a:off x="935008" y="613380"/>
            <a:ext cx="4530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I2C 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통신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NAU7802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6E1F54-9614-82DB-CDC3-7DB5297263F6}"/>
              </a:ext>
            </a:extLst>
          </p:cNvPr>
          <p:cNvSpPr txBox="1"/>
          <p:nvPr/>
        </p:nvSpPr>
        <p:spPr>
          <a:xfrm>
            <a:off x="268410" y="3429000"/>
            <a:ext cx="921502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b="1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wiringPiI2CWriteReg8 (</a:t>
            </a:r>
            <a:r>
              <a:rPr lang="ko-KR" altLang="en-US" b="1" i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fd</a:t>
            </a:r>
            <a:r>
              <a:rPr lang="ko-KR" altLang="en-US" b="1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0x0</a:t>
            </a:r>
            <a:r>
              <a:rPr lang="en-US" altLang="ko-KR" b="1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b="1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b="1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 &lt;&lt; 7</a:t>
            </a:r>
            <a:r>
              <a:rPr lang="ko-KR" altLang="en-US" b="1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);</a:t>
            </a:r>
            <a:r>
              <a:rPr lang="en-US" altLang="ko-KR" b="1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//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채널 선택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defRPr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endParaRPr lang="en-US" altLang="ko-KR" dirty="0"/>
          </a:p>
          <a:p>
            <a:pPr>
              <a:defRPr/>
            </a:pPr>
            <a:endParaRPr lang="en-US" altLang="ko-KR" i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816EBF-9CD4-88CF-3F28-D14FF7F1B09B}"/>
              </a:ext>
            </a:extLst>
          </p:cNvPr>
          <p:cNvSpPr txBox="1"/>
          <p:nvPr/>
        </p:nvSpPr>
        <p:spPr>
          <a:xfrm>
            <a:off x="1595004" y="2592602"/>
            <a:ext cx="250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비트 데이터 사용법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 err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FF8B083-C3E3-3A9D-3193-0DBBA6A89316}"/>
              </a:ext>
            </a:extLst>
          </p:cNvPr>
          <p:cNvSpPr/>
          <p:nvPr/>
        </p:nvSpPr>
        <p:spPr>
          <a:xfrm>
            <a:off x="3200211" y="3512336"/>
            <a:ext cx="705354" cy="226189"/>
          </a:xfrm>
          <a:prstGeom prst="rect">
            <a:avLst/>
          </a:prstGeom>
          <a:noFill/>
          <a:ln w="19050">
            <a:solidFill>
              <a:srgbClr val="BB10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B53F946-72AC-895C-9A4A-F44EC0C57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366" y="1291200"/>
            <a:ext cx="4922947" cy="480863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848C4CA-C924-3A2E-F9D1-4A56310E0866}"/>
              </a:ext>
            </a:extLst>
          </p:cNvPr>
          <p:cNvSpPr/>
          <p:nvPr/>
        </p:nvSpPr>
        <p:spPr>
          <a:xfrm>
            <a:off x="7543799" y="1291200"/>
            <a:ext cx="421147" cy="225873"/>
          </a:xfrm>
          <a:prstGeom prst="rect">
            <a:avLst/>
          </a:prstGeom>
          <a:noFill/>
          <a:ln w="19050">
            <a:solidFill>
              <a:srgbClr val="BB10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5156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E000E7-00B8-01C2-0A07-2625B6A1E5B2}"/>
              </a:ext>
            </a:extLst>
          </p:cNvPr>
          <p:cNvSpPr txBox="1"/>
          <p:nvPr/>
        </p:nvSpPr>
        <p:spPr>
          <a:xfrm>
            <a:off x="-133513" y="583314"/>
            <a:ext cx="1215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3-5.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7F57A5-598D-577F-E87B-9802FF0DE5BF}"/>
              </a:ext>
            </a:extLst>
          </p:cNvPr>
          <p:cNvSpPr txBox="1"/>
          <p:nvPr/>
        </p:nvSpPr>
        <p:spPr>
          <a:xfrm>
            <a:off x="935008" y="613380"/>
            <a:ext cx="300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40A7E7-4812-7F47-202F-3A90D023D75F}"/>
              </a:ext>
            </a:extLst>
          </p:cNvPr>
          <p:cNvSpPr txBox="1"/>
          <p:nvPr/>
        </p:nvSpPr>
        <p:spPr>
          <a:xfrm>
            <a:off x="935008" y="613380"/>
            <a:ext cx="4575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I2C 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통신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MPU6050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C3B4EC-8A49-E6D1-934B-895578D22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340" y="2317173"/>
            <a:ext cx="6852350" cy="44444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7F37D2-2929-552D-9246-0EB785913004}"/>
              </a:ext>
            </a:extLst>
          </p:cNvPr>
          <p:cNvSpPr txBox="1"/>
          <p:nvPr/>
        </p:nvSpPr>
        <p:spPr>
          <a:xfrm>
            <a:off x="1235090" y="3644384"/>
            <a:ext cx="1922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제품스펙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 err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3D0DE0-686C-384C-6105-21B56A7A4C59}"/>
              </a:ext>
            </a:extLst>
          </p:cNvPr>
          <p:cNvSpPr txBox="1"/>
          <p:nvPr/>
        </p:nvSpPr>
        <p:spPr>
          <a:xfrm>
            <a:off x="2303611" y="1259711"/>
            <a:ext cx="7598352" cy="980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1800" i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*mpu6050 </a:t>
            </a:r>
            <a:r>
              <a:rPr lang="ko-KR" altLang="en-US" sz="1800" i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가속도 </a:t>
            </a:r>
            <a:r>
              <a:rPr lang="en-US" altLang="ko-KR" sz="1800" i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800" i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축 </a:t>
            </a:r>
            <a:r>
              <a:rPr lang="en-US" altLang="ko-KR" sz="1800" i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i="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자이로</a:t>
            </a:r>
            <a:r>
              <a:rPr lang="ko-KR" altLang="en-US" sz="1800" i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i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800" i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축 </a:t>
            </a:r>
            <a:r>
              <a:rPr lang="en-US" altLang="ko-KR" sz="1800" i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i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온도 </a:t>
            </a:r>
            <a:r>
              <a:rPr lang="en-US" altLang="ko-KR" sz="1800" i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800" i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축 센서 </a:t>
            </a:r>
            <a:r>
              <a:rPr lang="en-US" altLang="ko-KR" sz="1800" i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=&gt; 6</a:t>
            </a:r>
            <a:r>
              <a:rPr lang="ko-KR" altLang="en-US" sz="1800" i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축 기울기 센서 </a:t>
            </a:r>
            <a:r>
              <a:rPr lang="en-US" altLang="ko-KR" sz="1800" i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(MASTER </a:t>
            </a:r>
            <a:r>
              <a:rPr lang="ko-KR" altLang="en-US" sz="1800" i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 때 </a:t>
            </a:r>
            <a:r>
              <a:rPr lang="en-US" altLang="ko-KR" sz="1800" i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SPI, I2C </a:t>
            </a:r>
            <a:r>
              <a:rPr lang="ko-KR" altLang="en-US" sz="1800" i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통신 가능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i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SLAVE </a:t>
            </a:r>
            <a:r>
              <a:rPr lang="ko-KR" altLang="en-US" sz="1800" i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 때 </a:t>
            </a:r>
            <a:r>
              <a:rPr lang="en-US" altLang="ko-KR" sz="1800" i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I2C </a:t>
            </a:r>
            <a:r>
              <a:rPr lang="ko-KR" altLang="en-US" sz="1800" i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통신 가능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Picture 2" descr=": , 4135 ">
            <a:extLst>
              <a:ext uri="{FF2B5EF4-FFF2-40B4-BE49-F238E27FC236}">
                <a16:creationId xmlns:a16="http://schemas.microsoft.com/office/drawing/2014/main" id="{76DB9831-71E1-4288-9964-8283CE345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5660" y="1727519"/>
            <a:ext cx="1561137" cy="210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9181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661C95-5986-9A4A-8D05-B4FB588843BA}"/>
              </a:ext>
            </a:extLst>
          </p:cNvPr>
          <p:cNvSpPr txBox="1"/>
          <p:nvPr/>
        </p:nvSpPr>
        <p:spPr>
          <a:xfrm>
            <a:off x="-133513" y="583314"/>
            <a:ext cx="1215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3-5.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C6CCCF-1F4E-C7AA-6928-613B249DE5E5}"/>
              </a:ext>
            </a:extLst>
          </p:cNvPr>
          <p:cNvSpPr txBox="1"/>
          <p:nvPr/>
        </p:nvSpPr>
        <p:spPr>
          <a:xfrm>
            <a:off x="935008" y="613380"/>
            <a:ext cx="300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850350-8D70-670F-ABB2-B7FB996659F3}"/>
              </a:ext>
            </a:extLst>
          </p:cNvPr>
          <p:cNvSpPr txBox="1"/>
          <p:nvPr/>
        </p:nvSpPr>
        <p:spPr>
          <a:xfrm>
            <a:off x="935008" y="613380"/>
            <a:ext cx="6452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I2C 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통신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MPU6050-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레지스터 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2EB3381-C528-4B2D-F25C-15799AC13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563" y="1259711"/>
            <a:ext cx="8897402" cy="18755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872B3E0-DF3E-E399-D7C1-25FC491E9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984" y="3098986"/>
            <a:ext cx="8180560" cy="280339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4ED9271-5D14-9E57-2326-38E753BE96BD}"/>
              </a:ext>
            </a:extLst>
          </p:cNvPr>
          <p:cNvSpPr/>
          <p:nvPr/>
        </p:nvSpPr>
        <p:spPr>
          <a:xfrm>
            <a:off x="8139035" y="2671044"/>
            <a:ext cx="1369196" cy="309696"/>
          </a:xfrm>
          <a:prstGeom prst="rect">
            <a:avLst/>
          </a:prstGeom>
          <a:noFill/>
          <a:ln w="38100">
            <a:solidFill>
              <a:srgbClr val="BB10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E4995D0-3327-12CC-331A-6FE40B0C10DB}"/>
              </a:ext>
            </a:extLst>
          </p:cNvPr>
          <p:cNvSpPr/>
          <p:nvPr/>
        </p:nvSpPr>
        <p:spPr>
          <a:xfrm>
            <a:off x="2389399" y="3135216"/>
            <a:ext cx="1369196" cy="309696"/>
          </a:xfrm>
          <a:prstGeom prst="rect">
            <a:avLst/>
          </a:prstGeom>
          <a:noFill/>
          <a:ln w="38100">
            <a:solidFill>
              <a:srgbClr val="BB10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A2149E-FDE8-FF73-CBEA-ED9A380BB6A8}"/>
              </a:ext>
            </a:extLst>
          </p:cNvPr>
          <p:cNvSpPr txBox="1"/>
          <p:nvPr/>
        </p:nvSpPr>
        <p:spPr>
          <a:xfrm>
            <a:off x="4866409" y="6020624"/>
            <a:ext cx="6270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전원 관리 </a:t>
            </a:r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 </a:t>
            </a:r>
            <a:r>
              <a:rPr lang="ko-KR" altLang="en-US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레지스터</a:t>
            </a:r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F2C9789-6BF7-42E1-7F08-F70B4B3B773E}"/>
              </a:ext>
            </a:extLst>
          </p:cNvPr>
          <p:cNvSpPr/>
          <p:nvPr/>
        </p:nvSpPr>
        <p:spPr>
          <a:xfrm>
            <a:off x="4045527" y="3471851"/>
            <a:ext cx="3142029" cy="250934"/>
          </a:xfrm>
          <a:prstGeom prst="rect">
            <a:avLst/>
          </a:prstGeom>
          <a:noFill/>
          <a:ln w="38100">
            <a:solidFill>
              <a:srgbClr val="BB10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F2FA5B-A6DC-D492-D71F-7DEAEA91AEFB}"/>
              </a:ext>
            </a:extLst>
          </p:cNvPr>
          <p:cNvSpPr/>
          <p:nvPr/>
        </p:nvSpPr>
        <p:spPr>
          <a:xfrm>
            <a:off x="3758594" y="1346586"/>
            <a:ext cx="1961485" cy="249760"/>
          </a:xfrm>
          <a:prstGeom prst="rect">
            <a:avLst/>
          </a:prstGeom>
          <a:noFill/>
          <a:ln w="38100">
            <a:solidFill>
              <a:srgbClr val="BB10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116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4018FD-8D0C-8256-63ED-9ACF04EF8FB2}"/>
              </a:ext>
            </a:extLst>
          </p:cNvPr>
          <p:cNvSpPr txBox="1"/>
          <p:nvPr/>
        </p:nvSpPr>
        <p:spPr>
          <a:xfrm>
            <a:off x="4485450" y="5673284"/>
            <a:ext cx="610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샘플속도 정하는 레지스터</a:t>
            </a:r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BA3848-39E9-D45A-C442-8C9826985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988" y="1458820"/>
            <a:ext cx="8315312" cy="27598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BE0E37-5D8D-AD7E-F2B0-4EB6D956E9D6}"/>
              </a:ext>
            </a:extLst>
          </p:cNvPr>
          <p:cNvSpPr txBox="1"/>
          <p:nvPr/>
        </p:nvSpPr>
        <p:spPr>
          <a:xfrm>
            <a:off x="-133513" y="583314"/>
            <a:ext cx="1215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3-5.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79DA8-1BE3-6AC7-1406-36E8043C24C5}"/>
              </a:ext>
            </a:extLst>
          </p:cNvPr>
          <p:cNvSpPr txBox="1"/>
          <p:nvPr/>
        </p:nvSpPr>
        <p:spPr>
          <a:xfrm>
            <a:off x="935008" y="613380"/>
            <a:ext cx="300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0DE3DB-13EF-E51D-5BAE-5721BDC6202A}"/>
              </a:ext>
            </a:extLst>
          </p:cNvPr>
          <p:cNvSpPr txBox="1"/>
          <p:nvPr/>
        </p:nvSpPr>
        <p:spPr>
          <a:xfrm>
            <a:off x="935008" y="613380"/>
            <a:ext cx="4575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I2C 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통신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MPU6050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5836664-DADA-730A-03B2-1DD353A98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689" y="4118682"/>
            <a:ext cx="7831746" cy="4781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E2905BB-AFD7-9692-AB4C-3DACAEDA4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866" y="4649895"/>
            <a:ext cx="8453434" cy="3587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4F1387C-116B-FCE2-EF4B-CFE4D7DAF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8965" y="4951634"/>
            <a:ext cx="824554" cy="46381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6AD3AE9-C057-15DB-CA03-C1B6ACEAC8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3519" y="5008661"/>
            <a:ext cx="3983307" cy="39052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78181B5-EDA8-9888-03AF-7570C6187997}"/>
              </a:ext>
            </a:extLst>
          </p:cNvPr>
          <p:cNvSpPr/>
          <p:nvPr/>
        </p:nvSpPr>
        <p:spPr>
          <a:xfrm>
            <a:off x="6096000" y="3568334"/>
            <a:ext cx="1593273" cy="334755"/>
          </a:xfrm>
          <a:prstGeom prst="rect">
            <a:avLst/>
          </a:prstGeom>
          <a:noFill/>
          <a:ln w="38100">
            <a:solidFill>
              <a:srgbClr val="BB10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2565946-8F8F-4FC8-4B73-FEC03B1CF53C}"/>
              </a:ext>
            </a:extLst>
          </p:cNvPr>
          <p:cNvSpPr/>
          <p:nvPr/>
        </p:nvSpPr>
        <p:spPr>
          <a:xfrm>
            <a:off x="3688813" y="1699113"/>
            <a:ext cx="1953451" cy="334755"/>
          </a:xfrm>
          <a:prstGeom prst="rect">
            <a:avLst/>
          </a:prstGeom>
          <a:noFill/>
          <a:ln w="38100">
            <a:solidFill>
              <a:srgbClr val="BB10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8082FBA-D71C-CE39-D52C-A527DD6285D2}"/>
              </a:ext>
            </a:extLst>
          </p:cNvPr>
          <p:cNvSpPr/>
          <p:nvPr/>
        </p:nvSpPr>
        <p:spPr>
          <a:xfrm>
            <a:off x="1987791" y="4051332"/>
            <a:ext cx="7994644" cy="516380"/>
          </a:xfrm>
          <a:prstGeom prst="rect">
            <a:avLst/>
          </a:prstGeom>
          <a:noFill/>
          <a:ln w="38100">
            <a:solidFill>
              <a:srgbClr val="BB10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863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E7C6A9-F5B4-BBF2-AB07-63A4092FCB0C}"/>
              </a:ext>
            </a:extLst>
          </p:cNvPr>
          <p:cNvSpPr txBox="1"/>
          <p:nvPr/>
        </p:nvSpPr>
        <p:spPr>
          <a:xfrm>
            <a:off x="935008" y="613380"/>
            <a:ext cx="87091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ADC(Analog to digital converter) - 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6EDC97-16E2-03FE-2B06-9D03521504EC}"/>
              </a:ext>
            </a:extLst>
          </p:cNvPr>
          <p:cNvSpPr txBox="1"/>
          <p:nvPr/>
        </p:nvSpPr>
        <p:spPr>
          <a:xfrm>
            <a:off x="935008" y="1927058"/>
            <a:ext cx="9362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AutoNum type="arabicPeriod"/>
            </a:pP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SPS(sample per second) </a:t>
            </a:r>
          </a:p>
          <a:p>
            <a:pPr marL="342900" indent="-342900" algn="l">
              <a:buAutoNum type="arabicPeriod"/>
            </a:pP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초당 추출하는 데이터의 개수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sampling clock(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클락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주파수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높을수록 원래 신호를 더 자세히 복원할 수 있음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 Ex)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200KSPS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200x1000=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초당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20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만개의 데이터를 추출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5D199D-4718-6735-1ACA-A031CDA7A6B4}"/>
              </a:ext>
            </a:extLst>
          </p:cNvPr>
          <p:cNvSpPr txBox="1"/>
          <p:nvPr/>
        </p:nvSpPr>
        <p:spPr>
          <a:xfrm>
            <a:off x="935006" y="3446779"/>
            <a:ext cx="100897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 Resolution(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분해능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</a:p>
          <a:p>
            <a:pPr marL="342900" indent="-342900" algn="l">
              <a:buAutoNum type="arabicPeriod"/>
            </a:pP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신호를 얼마나 잘게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쪼갤수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있는지 나타내는 능력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 bit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형태로 표현되며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8-bit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경우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256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개로 나눈다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Ex)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입력 전압 범위가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0~3V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라고하면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8-bit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경우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3/256=11.718mV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간격으로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디지털값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표현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1C93EF-F461-2086-7595-66A27773F825}"/>
              </a:ext>
            </a:extLst>
          </p:cNvPr>
          <p:cNvSpPr txBox="1"/>
          <p:nvPr/>
        </p:nvSpPr>
        <p:spPr>
          <a:xfrm>
            <a:off x="935007" y="5044291"/>
            <a:ext cx="9362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Full Scale Range(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 전압 범위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</a:p>
          <a:p>
            <a:pPr marL="342900" indent="-342900" algn="l">
              <a:buAutoNum type="arabicPeriod"/>
            </a:pP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말그대로 기기를 정상 상태로 사용할 수 있는 최대 전압 입력범위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Adc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vcc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전압 이하의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전압값을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입력으로 받을 수 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52635A-8E7A-F392-250F-C5119FD6BD77}"/>
              </a:ext>
            </a:extLst>
          </p:cNvPr>
          <p:cNvSpPr txBox="1"/>
          <p:nvPr/>
        </p:nvSpPr>
        <p:spPr>
          <a:xfrm>
            <a:off x="-133513" y="583314"/>
            <a:ext cx="1215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1-2.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1456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F54CE79-F8B6-A240-E092-CE1DFE274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945" y="1791496"/>
            <a:ext cx="8249312" cy="16375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62CA1C-6AFB-390B-219D-5328D7B755AE}"/>
              </a:ext>
            </a:extLst>
          </p:cNvPr>
          <p:cNvSpPr txBox="1"/>
          <p:nvPr/>
        </p:nvSpPr>
        <p:spPr>
          <a:xfrm>
            <a:off x="-133513" y="583314"/>
            <a:ext cx="1215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3-5.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44C729-10EC-0F84-91FA-FA846DBF43BB}"/>
              </a:ext>
            </a:extLst>
          </p:cNvPr>
          <p:cNvSpPr txBox="1"/>
          <p:nvPr/>
        </p:nvSpPr>
        <p:spPr>
          <a:xfrm>
            <a:off x="935008" y="613380"/>
            <a:ext cx="300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36150-26CD-FE50-87C1-59B216ACFB19}"/>
              </a:ext>
            </a:extLst>
          </p:cNvPr>
          <p:cNvSpPr txBox="1"/>
          <p:nvPr/>
        </p:nvSpPr>
        <p:spPr>
          <a:xfrm>
            <a:off x="935008" y="613380"/>
            <a:ext cx="4575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I2C 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통신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MPU6050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5EED28-6BC2-D4E5-FD24-CECC44FC1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103" y="3345872"/>
            <a:ext cx="5301794" cy="232534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23B96B3-5A68-7AA7-DE80-EAC307BAE053}"/>
              </a:ext>
            </a:extLst>
          </p:cNvPr>
          <p:cNvSpPr/>
          <p:nvPr/>
        </p:nvSpPr>
        <p:spPr>
          <a:xfrm>
            <a:off x="3795840" y="1791496"/>
            <a:ext cx="1243752" cy="334755"/>
          </a:xfrm>
          <a:prstGeom prst="rect">
            <a:avLst/>
          </a:prstGeom>
          <a:noFill/>
          <a:ln w="38100">
            <a:solidFill>
              <a:srgbClr val="BB10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F08FD8-4734-8B07-E321-84CD1291B821}"/>
              </a:ext>
            </a:extLst>
          </p:cNvPr>
          <p:cNvSpPr/>
          <p:nvPr/>
        </p:nvSpPr>
        <p:spPr>
          <a:xfrm>
            <a:off x="8125021" y="3011117"/>
            <a:ext cx="1243752" cy="334755"/>
          </a:xfrm>
          <a:prstGeom prst="rect">
            <a:avLst/>
          </a:prstGeom>
          <a:noFill/>
          <a:ln w="38100">
            <a:solidFill>
              <a:srgbClr val="BB10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EFA91E-B8C5-8884-CD15-BE2B22039376}"/>
              </a:ext>
            </a:extLst>
          </p:cNvPr>
          <p:cNvSpPr/>
          <p:nvPr/>
        </p:nvSpPr>
        <p:spPr>
          <a:xfrm>
            <a:off x="3362521" y="3345872"/>
            <a:ext cx="1243752" cy="334755"/>
          </a:xfrm>
          <a:prstGeom prst="rect">
            <a:avLst/>
          </a:prstGeom>
          <a:noFill/>
          <a:ln w="38100">
            <a:solidFill>
              <a:srgbClr val="BB10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BB50EC-C372-568F-9CAA-3E9E8153063C}"/>
              </a:ext>
            </a:extLst>
          </p:cNvPr>
          <p:cNvSpPr txBox="1"/>
          <p:nvPr/>
        </p:nvSpPr>
        <p:spPr>
          <a:xfrm>
            <a:off x="4417716" y="5875288"/>
            <a:ext cx="610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기울기센서 출력속도 레지스터</a:t>
            </a:r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64487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FDAB33-0B61-F9A3-CBD8-921EB8F13EB0}"/>
              </a:ext>
            </a:extLst>
          </p:cNvPr>
          <p:cNvSpPr txBox="1"/>
          <p:nvPr/>
        </p:nvSpPr>
        <p:spPr>
          <a:xfrm>
            <a:off x="-133513" y="583314"/>
            <a:ext cx="1215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3-5.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AEAEEB-3DC5-3FF4-7EE0-BFE89DE72129}"/>
              </a:ext>
            </a:extLst>
          </p:cNvPr>
          <p:cNvSpPr txBox="1"/>
          <p:nvPr/>
        </p:nvSpPr>
        <p:spPr>
          <a:xfrm>
            <a:off x="935008" y="613380"/>
            <a:ext cx="300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AE5138-0892-E73A-DAEF-357C924C586F}"/>
              </a:ext>
            </a:extLst>
          </p:cNvPr>
          <p:cNvSpPr txBox="1"/>
          <p:nvPr/>
        </p:nvSpPr>
        <p:spPr>
          <a:xfrm>
            <a:off x="935008" y="613380"/>
            <a:ext cx="4575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I2C 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통신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MPU6050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C1E92F-334E-9D37-F60B-BDE5D3B97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054" y="1371600"/>
            <a:ext cx="7321891" cy="214672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5B0F12C-4B9F-6805-43F2-DE59EBE4202D}"/>
              </a:ext>
            </a:extLst>
          </p:cNvPr>
          <p:cNvSpPr/>
          <p:nvPr/>
        </p:nvSpPr>
        <p:spPr>
          <a:xfrm>
            <a:off x="6191246" y="2982189"/>
            <a:ext cx="1243752" cy="334755"/>
          </a:xfrm>
          <a:prstGeom prst="rect">
            <a:avLst/>
          </a:prstGeom>
          <a:noFill/>
          <a:ln w="38100">
            <a:solidFill>
              <a:srgbClr val="BB10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3522D93-AA4E-C3B5-781D-68EBB95BD78B}"/>
              </a:ext>
            </a:extLst>
          </p:cNvPr>
          <p:cNvSpPr/>
          <p:nvPr/>
        </p:nvSpPr>
        <p:spPr>
          <a:xfrm>
            <a:off x="4088818" y="1513607"/>
            <a:ext cx="2007181" cy="334755"/>
          </a:xfrm>
          <a:prstGeom prst="rect">
            <a:avLst/>
          </a:prstGeom>
          <a:noFill/>
          <a:ln w="38100">
            <a:solidFill>
              <a:srgbClr val="BB10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86093C2-8425-939F-9F92-A7D5D8468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36" y="3429000"/>
            <a:ext cx="5600699" cy="20574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99CBB61-73E3-54DE-A19A-EAAF828D22A9}"/>
              </a:ext>
            </a:extLst>
          </p:cNvPr>
          <p:cNvSpPr/>
          <p:nvPr/>
        </p:nvSpPr>
        <p:spPr>
          <a:xfrm>
            <a:off x="3848656" y="3462840"/>
            <a:ext cx="1429926" cy="442922"/>
          </a:xfrm>
          <a:prstGeom prst="rect">
            <a:avLst/>
          </a:prstGeom>
          <a:noFill/>
          <a:ln w="38100">
            <a:solidFill>
              <a:srgbClr val="BB10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9F3216-2160-A359-ED29-903A523176E4}"/>
              </a:ext>
            </a:extLst>
          </p:cNvPr>
          <p:cNvSpPr txBox="1"/>
          <p:nvPr/>
        </p:nvSpPr>
        <p:spPr>
          <a:xfrm>
            <a:off x="3848656" y="5598456"/>
            <a:ext cx="610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자이로스코프 출력범위 정하는 레지스터</a:t>
            </a:r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76220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204756-6732-7FE1-8CD3-43CF8A5C5C1E}"/>
              </a:ext>
            </a:extLst>
          </p:cNvPr>
          <p:cNvSpPr txBox="1"/>
          <p:nvPr/>
        </p:nvSpPr>
        <p:spPr>
          <a:xfrm>
            <a:off x="-133513" y="583314"/>
            <a:ext cx="1215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3-5.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6757FE-107E-E173-872F-77FC3D14A2EB}"/>
              </a:ext>
            </a:extLst>
          </p:cNvPr>
          <p:cNvSpPr txBox="1"/>
          <p:nvPr/>
        </p:nvSpPr>
        <p:spPr>
          <a:xfrm>
            <a:off x="935008" y="613380"/>
            <a:ext cx="300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FDA771-856C-039C-47DA-0816FB0B4B53}"/>
              </a:ext>
            </a:extLst>
          </p:cNvPr>
          <p:cNvSpPr txBox="1"/>
          <p:nvPr/>
        </p:nvSpPr>
        <p:spPr>
          <a:xfrm>
            <a:off x="935008" y="613380"/>
            <a:ext cx="4575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I2C 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통신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MPU6050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110DFB-0D1A-F8D8-3915-D6A9EF48B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130" y="1475510"/>
            <a:ext cx="8269296" cy="22132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2AF639-9866-4E06-429B-33F3702C8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008" y="3780104"/>
            <a:ext cx="9691649" cy="89580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911D171-BE6F-3693-386B-F5CCF4473DFF}"/>
              </a:ext>
            </a:extLst>
          </p:cNvPr>
          <p:cNvSpPr/>
          <p:nvPr/>
        </p:nvSpPr>
        <p:spPr>
          <a:xfrm>
            <a:off x="3651228" y="1475510"/>
            <a:ext cx="1544226" cy="442922"/>
          </a:xfrm>
          <a:prstGeom prst="rect">
            <a:avLst/>
          </a:prstGeom>
          <a:noFill/>
          <a:ln w="38100">
            <a:solidFill>
              <a:srgbClr val="BB10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59FC6E-94FB-F53B-7EBD-5CDEFBAE5EA5}"/>
              </a:ext>
            </a:extLst>
          </p:cNvPr>
          <p:cNvSpPr/>
          <p:nvPr/>
        </p:nvSpPr>
        <p:spPr>
          <a:xfrm>
            <a:off x="9102436" y="3031736"/>
            <a:ext cx="935990" cy="442922"/>
          </a:xfrm>
          <a:prstGeom prst="rect">
            <a:avLst/>
          </a:prstGeom>
          <a:noFill/>
          <a:ln w="38100">
            <a:solidFill>
              <a:srgbClr val="BB10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CE401D2-6903-A309-9D36-FE7EB56B606B}"/>
              </a:ext>
            </a:extLst>
          </p:cNvPr>
          <p:cNvSpPr/>
          <p:nvPr/>
        </p:nvSpPr>
        <p:spPr>
          <a:xfrm>
            <a:off x="1217583" y="3683111"/>
            <a:ext cx="1723043" cy="556379"/>
          </a:xfrm>
          <a:prstGeom prst="rect">
            <a:avLst/>
          </a:prstGeom>
          <a:noFill/>
          <a:ln w="38100">
            <a:solidFill>
              <a:srgbClr val="BB10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93722-C77F-40CD-44B5-0B4ABCDE7E12}"/>
              </a:ext>
            </a:extLst>
          </p:cNvPr>
          <p:cNvSpPr txBox="1"/>
          <p:nvPr/>
        </p:nvSpPr>
        <p:spPr>
          <a:xfrm>
            <a:off x="4260829" y="5382490"/>
            <a:ext cx="610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인터럽트 설정하는 레지스터</a:t>
            </a:r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33170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E9D33F-2551-9CE0-38E2-6FB38596EA8E}"/>
              </a:ext>
            </a:extLst>
          </p:cNvPr>
          <p:cNvSpPr txBox="1"/>
          <p:nvPr/>
        </p:nvSpPr>
        <p:spPr>
          <a:xfrm>
            <a:off x="126260" y="582602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CA9DF4-7C23-D2A5-D2A4-6FACBB5BFFB8}"/>
              </a:ext>
            </a:extLst>
          </p:cNvPr>
          <p:cNvSpPr txBox="1"/>
          <p:nvPr/>
        </p:nvSpPr>
        <p:spPr>
          <a:xfrm>
            <a:off x="935008" y="613380"/>
            <a:ext cx="300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0F2584-679E-9A8A-C47B-08CA029196A8}"/>
              </a:ext>
            </a:extLst>
          </p:cNvPr>
          <p:cNvSpPr txBox="1"/>
          <p:nvPr/>
        </p:nvSpPr>
        <p:spPr>
          <a:xfrm>
            <a:off x="935008" y="613380"/>
            <a:ext cx="4022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회로도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-MCP3208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081ABE-A27F-7719-31B1-1315E8E73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681" y="1706899"/>
            <a:ext cx="4029637" cy="42773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B9235EE-6FF9-F229-4955-88F8AFC66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90" y="3269217"/>
            <a:ext cx="3143689" cy="11526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B3F82E6-FB63-5C6F-AB31-5D2DC983A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5977" y="991536"/>
            <a:ext cx="4468733" cy="526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3839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428780-7092-D9CD-1368-7E6E9DD45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898" y="2679852"/>
            <a:ext cx="2715004" cy="23720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26DC43-D3F0-849F-D5F8-164CEF326DFC}"/>
              </a:ext>
            </a:extLst>
          </p:cNvPr>
          <p:cNvSpPr txBox="1"/>
          <p:nvPr/>
        </p:nvSpPr>
        <p:spPr>
          <a:xfrm>
            <a:off x="126260" y="582602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12D89-62D8-260D-88CB-3165DB0876F8}"/>
              </a:ext>
            </a:extLst>
          </p:cNvPr>
          <p:cNvSpPr txBox="1"/>
          <p:nvPr/>
        </p:nvSpPr>
        <p:spPr>
          <a:xfrm>
            <a:off x="935008" y="613380"/>
            <a:ext cx="300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DC0CC2-6A53-019C-11C5-1700592EBB74}"/>
              </a:ext>
            </a:extLst>
          </p:cNvPr>
          <p:cNvSpPr txBox="1"/>
          <p:nvPr/>
        </p:nvSpPr>
        <p:spPr>
          <a:xfrm>
            <a:off x="935008" y="613380"/>
            <a:ext cx="3993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회로도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-NAU7802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1A212EB-2AB9-836B-095D-62F5A07B9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980" y="1843456"/>
            <a:ext cx="4153480" cy="44011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6B7B89C-C988-798E-27B8-1340EB400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5977" y="991536"/>
            <a:ext cx="4468733" cy="526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139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D1FB4E-BBCA-7B03-2871-420688A28575}"/>
              </a:ext>
            </a:extLst>
          </p:cNvPr>
          <p:cNvSpPr txBox="1"/>
          <p:nvPr/>
        </p:nvSpPr>
        <p:spPr>
          <a:xfrm>
            <a:off x="126260" y="582602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E6315-1634-34FB-2DC9-0C18DBBDBAC1}"/>
              </a:ext>
            </a:extLst>
          </p:cNvPr>
          <p:cNvSpPr txBox="1"/>
          <p:nvPr/>
        </p:nvSpPr>
        <p:spPr>
          <a:xfrm>
            <a:off x="935008" y="613380"/>
            <a:ext cx="300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A1E25A-5B70-A289-FEA5-1131843A2482}"/>
              </a:ext>
            </a:extLst>
          </p:cNvPr>
          <p:cNvSpPr txBox="1"/>
          <p:nvPr/>
        </p:nvSpPr>
        <p:spPr>
          <a:xfrm>
            <a:off x="935008" y="613380"/>
            <a:ext cx="4038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회로도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-MPU6050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69C333-9DD8-7979-B84A-CAE4F2960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101" y="1756778"/>
            <a:ext cx="3067478" cy="37914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D30670-CBF7-4E69-0582-BD251E56C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470" y="1290488"/>
            <a:ext cx="4305388" cy="506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901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297651-6E3A-8A0E-ADEE-D65F43E856B4}"/>
              </a:ext>
            </a:extLst>
          </p:cNvPr>
          <p:cNvSpPr txBox="1"/>
          <p:nvPr/>
        </p:nvSpPr>
        <p:spPr>
          <a:xfrm>
            <a:off x="126260" y="582602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918F12-CD21-0B79-E8A1-8DCFAABB2FAC}"/>
              </a:ext>
            </a:extLst>
          </p:cNvPr>
          <p:cNvSpPr txBox="1"/>
          <p:nvPr/>
        </p:nvSpPr>
        <p:spPr>
          <a:xfrm>
            <a:off x="935008" y="613380"/>
            <a:ext cx="300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917BE8-5489-4A3D-01DF-744E4D59D387}"/>
              </a:ext>
            </a:extLst>
          </p:cNvPr>
          <p:cNvSpPr txBox="1"/>
          <p:nvPr/>
        </p:nvSpPr>
        <p:spPr>
          <a:xfrm>
            <a:off x="935008" y="613380"/>
            <a:ext cx="4738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 및 구동영상 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D52BC-AAD8-D4C8-2C47-71BF65593B39}"/>
              </a:ext>
            </a:extLst>
          </p:cNvPr>
          <p:cNvSpPr txBox="1"/>
          <p:nvPr/>
        </p:nvSpPr>
        <p:spPr>
          <a:xfrm>
            <a:off x="757993" y="3206997"/>
            <a:ext cx="1303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4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여러가지 센서를 이용하여 </a:t>
            </a:r>
            <a:r>
              <a:rPr lang="en-US" altLang="ko-KR" sz="4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I2C, SPI</a:t>
            </a:r>
            <a:r>
              <a:rPr lang="ko-KR" altLang="en-US" sz="4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통신을 구현하기 </a:t>
            </a:r>
          </a:p>
        </p:txBody>
      </p:sp>
    </p:spTree>
    <p:extLst>
      <p:ext uri="{BB962C8B-B14F-4D97-AF65-F5344CB8AC3E}">
        <p14:creationId xmlns:p14="http://schemas.microsoft.com/office/powerpoint/2010/main" val="10057967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14357E-5B59-2F12-0095-12FF303E56CC}"/>
              </a:ext>
            </a:extLst>
          </p:cNvPr>
          <p:cNvSpPr txBox="1"/>
          <p:nvPr/>
        </p:nvSpPr>
        <p:spPr>
          <a:xfrm>
            <a:off x="126260" y="582602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300FAF-8D6D-7ADD-457D-5A9D8C9B2908}"/>
              </a:ext>
            </a:extLst>
          </p:cNvPr>
          <p:cNvSpPr txBox="1"/>
          <p:nvPr/>
        </p:nvSpPr>
        <p:spPr>
          <a:xfrm>
            <a:off x="935008" y="613380"/>
            <a:ext cx="300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309696-3741-7CB2-E828-A23C3F3652DB}"/>
              </a:ext>
            </a:extLst>
          </p:cNvPr>
          <p:cNvSpPr txBox="1"/>
          <p:nvPr/>
        </p:nvSpPr>
        <p:spPr>
          <a:xfrm>
            <a:off x="935008" y="613380"/>
            <a:ext cx="8374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 및 구동영상 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구동영상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-SPI-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조도센서 </a:t>
            </a:r>
          </a:p>
        </p:txBody>
      </p:sp>
      <p:pic>
        <p:nvPicPr>
          <p:cNvPr id="5" name="SPI 조도센서 구동영상">
            <a:hlinkClick r:id="" action="ppaction://media"/>
            <a:extLst>
              <a:ext uri="{FF2B5EF4-FFF2-40B4-BE49-F238E27FC236}">
                <a16:creationId xmlns:a16="http://schemas.microsoft.com/office/drawing/2014/main" id="{F2D04904-2AC9-AC45-1B2F-CFD94328CD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1290488"/>
            <a:ext cx="9753600" cy="488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1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F03A65-A773-F097-AD31-1F3A740BA3BF}"/>
              </a:ext>
            </a:extLst>
          </p:cNvPr>
          <p:cNvSpPr txBox="1"/>
          <p:nvPr/>
        </p:nvSpPr>
        <p:spPr>
          <a:xfrm>
            <a:off x="935008" y="613380"/>
            <a:ext cx="8794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 및 구동영상 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구동영상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-I2C-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기울기센서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37FD2D-969A-DAF7-A9F8-4253B9176116}"/>
              </a:ext>
            </a:extLst>
          </p:cNvPr>
          <p:cNvSpPr txBox="1"/>
          <p:nvPr/>
        </p:nvSpPr>
        <p:spPr>
          <a:xfrm>
            <a:off x="126260" y="582602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I2C 자이로 센서 구동영상">
            <a:hlinkClick r:id="" action="ppaction://media"/>
            <a:extLst>
              <a:ext uri="{FF2B5EF4-FFF2-40B4-BE49-F238E27FC236}">
                <a16:creationId xmlns:a16="http://schemas.microsoft.com/office/drawing/2014/main" id="{DDD70351-66DA-0267-E207-A657D0026F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1290488"/>
            <a:ext cx="9753600" cy="488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74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B7E53E-26DD-FBD6-A01D-63521B502CE3}"/>
              </a:ext>
            </a:extLst>
          </p:cNvPr>
          <p:cNvSpPr txBox="1"/>
          <p:nvPr/>
        </p:nvSpPr>
        <p:spPr>
          <a:xfrm>
            <a:off x="935008" y="613380"/>
            <a:ext cx="8374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 및 구동영상 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구동영상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-I2C-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가변저항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6B9B3D-CBE4-DDEA-1DF9-2D24B0FF90BC}"/>
              </a:ext>
            </a:extLst>
          </p:cNvPr>
          <p:cNvSpPr txBox="1"/>
          <p:nvPr/>
        </p:nvSpPr>
        <p:spPr>
          <a:xfrm>
            <a:off x="126260" y="582602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I2C 가변저항 구동영상">
            <a:hlinkClick r:id="" action="ppaction://media"/>
            <a:extLst>
              <a:ext uri="{FF2B5EF4-FFF2-40B4-BE49-F238E27FC236}">
                <a16:creationId xmlns:a16="http://schemas.microsoft.com/office/drawing/2014/main" id="{43C93D5E-17BF-D3F7-EDF9-4582D680CF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4955" y="1259710"/>
            <a:ext cx="9777845" cy="491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43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45B9AA-C982-17EE-E8C1-8B699CB8C89D}"/>
              </a:ext>
            </a:extLst>
          </p:cNvPr>
          <p:cNvSpPr txBox="1"/>
          <p:nvPr/>
        </p:nvSpPr>
        <p:spPr>
          <a:xfrm>
            <a:off x="935008" y="613380"/>
            <a:ext cx="87091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ADC(Analog to digital converter) - 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868F23-5778-9CA3-F12E-5FF7ECDD5D5B}"/>
              </a:ext>
            </a:extLst>
          </p:cNvPr>
          <p:cNvSpPr txBox="1"/>
          <p:nvPr/>
        </p:nvSpPr>
        <p:spPr>
          <a:xfrm>
            <a:off x="-133513" y="583314"/>
            <a:ext cx="1215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1-2.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2549BE-AEB8-47E2-85E8-8B21A49CA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726" y="1952710"/>
            <a:ext cx="2497674" cy="21205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FE07C0-7CEA-3F3D-644E-11A6FB363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317" y="1952710"/>
            <a:ext cx="3716181" cy="20270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C7577B-61EB-5550-A787-3F9123961B9F}"/>
              </a:ext>
            </a:extLst>
          </p:cNvPr>
          <p:cNvSpPr txBox="1"/>
          <p:nvPr/>
        </p:nvSpPr>
        <p:spPr>
          <a:xfrm>
            <a:off x="1690486" y="4229993"/>
            <a:ext cx="41082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접지에 대해 측정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싱글엔드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입력에 잡음이 끼면 그대로 나가게 됨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잡음에 약함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F14C97-BAD7-6FA7-6099-805A277096D7}"/>
              </a:ext>
            </a:extLst>
          </p:cNvPr>
          <p:cNvSpPr txBox="1"/>
          <p:nvPr/>
        </p:nvSpPr>
        <p:spPr>
          <a:xfrm>
            <a:off x="6222771" y="4229993"/>
            <a:ext cx="55923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두입력의 신호 차를 이용하여 측정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 신호선에 공통으로 잡음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공통모드잡음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나타나면  두 신호의 차에는 잡음이 제거됨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잡음에 강함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3924DE-3BFA-BA22-3E59-7D73F0CDB856}"/>
              </a:ext>
            </a:extLst>
          </p:cNvPr>
          <p:cNvSpPr txBox="1"/>
          <p:nvPr/>
        </p:nvSpPr>
        <p:spPr>
          <a:xfrm>
            <a:off x="1504084" y="1795953"/>
            <a:ext cx="6270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&lt;Single-ended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단극성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입력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(+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전압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5A10E3-1D3F-DCE5-63AF-7DDF992C5DB9}"/>
              </a:ext>
            </a:extLst>
          </p:cNvPr>
          <p:cNvSpPr txBox="1"/>
          <p:nvPr/>
        </p:nvSpPr>
        <p:spPr>
          <a:xfrm>
            <a:off x="6794174" y="1795953"/>
            <a:ext cx="6270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diffrential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양극성 입력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(+/-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전압차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)&gt;</a:t>
            </a:r>
          </a:p>
        </p:txBody>
      </p:sp>
    </p:spTree>
    <p:extLst>
      <p:ext uri="{BB962C8B-B14F-4D97-AF65-F5344CB8AC3E}">
        <p14:creationId xmlns:p14="http://schemas.microsoft.com/office/powerpoint/2010/main" val="19179315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32369" y="2767280"/>
            <a:ext cx="603883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dirty="0" err="1">
                <a:ln cmpd="tri">
                  <a:solidFill>
                    <a:schemeClr val="bg1"/>
                  </a:solidFill>
                </a:ln>
                <a:solidFill>
                  <a:srgbClr val="0F25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경청해주셔서</a:t>
            </a:r>
            <a:r>
              <a:rPr lang="ko-KR" altLang="en-US" sz="8000" dirty="0">
                <a:ln cmpd="tri">
                  <a:solidFill>
                    <a:schemeClr val="bg1"/>
                  </a:solidFill>
                </a:ln>
                <a:solidFill>
                  <a:srgbClr val="0F25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8000" dirty="0">
              <a:ln cmpd="tri">
                <a:solidFill>
                  <a:schemeClr val="bg1"/>
                </a:solidFill>
              </a:ln>
              <a:solidFill>
                <a:srgbClr val="0F25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8000" dirty="0">
                <a:ln cmpd="tri">
                  <a:solidFill>
                    <a:schemeClr val="bg1"/>
                  </a:solidFill>
                </a:ln>
                <a:solidFill>
                  <a:srgbClr val="0F25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lang="en-US" altLang="ko-KR" sz="8000" dirty="0">
                <a:ln cmpd="tri">
                  <a:solidFill>
                    <a:schemeClr val="bg1"/>
                  </a:solidFill>
                </a:ln>
                <a:solidFill>
                  <a:srgbClr val="0F25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sz="8000" dirty="0">
              <a:ln cmpd="tri">
                <a:solidFill>
                  <a:schemeClr val="bg1"/>
                </a:solidFill>
              </a:ln>
              <a:solidFill>
                <a:srgbClr val="0F25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6637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57B555-7099-4380-FE4D-2A2EA0DEDF13}"/>
              </a:ext>
            </a:extLst>
          </p:cNvPr>
          <p:cNvSpPr txBox="1"/>
          <p:nvPr/>
        </p:nvSpPr>
        <p:spPr>
          <a:xfrm>
            <a:off x="935008" y="613380"/>
            <a:ext cx="87091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ADC(Analog to digital converter) - 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2ACAC10-1D77-601D-01D9-1CC1ADCF2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54" y="2633642"/>
            <a:ext cx="3520745" cy="39093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6A6BB6-C8D9-26A9-6822-9C51631F043D}"/>
              </a:ext>
            </a:extLst>
          </p:cNvPr>
          <p:cNvSpPr txBox="1"/>
          <p:nvPr/>
        </p:nvSpPr>
        <p:spPr>
          <a:xfrm>
            <a:off x="935008" y="1906526"/>
            <a:ext cx="366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Flash ADC(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병렬비교형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dirty="0" err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56D9BD-78AB-BC2C-0765-9F13FF55F300}"/>
              </a:ext>
            </a:extLst>
          </p:cNvPr>
          <p:cNvSpPr txBox="1"/>
          <p:nvPr/>
        </p:nvSpPr>
        <p:spPr>
          <a:xfrm>
            <a:off x="4624150" y="1940682"/>
            <a:ext cx="366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Delta-sigma ADC(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델타시그마형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dirty="0" err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2DE7F1-8ED6-E4BE-B0A7-7AB118D70A44}"/>
              </a:ext>
            </a:extLst>
          </p:cNvPr>
          <p:cNvSpPr txBox="1"/>
          <p:nvPr/>
        </p:nvSpPr>
        <p:spPr>
          <a:xfrm>
            <a:off x="9182295" y="1940682"/>
            <a:ext cx="366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SAR(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축자비교형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68CEEEE-0CAC-6DEC-8F12-08CF7472E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299" y="3166019"/>
            <a:ext cx="3680779" cy="177561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0D7CE0D-915C-2C83-8737-63B4C26EC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8316" y="2927731"/>
            <a:ext cx="4099915" cy="321591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ADA6B26-91AD-BCEB-696D-A9B92A880BE0}"/>
              </a:ext>
            </a:extLst>
          </p:cNvPr>
          <p:cNvSpPr txBox="1"/>
          <p:nvPr/>
        </p:nvSpPr>
        <p:spPr>
          <a:xfrm>
            <a:off x="-133513" y="583314"/>
            <a:ext cx="1215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1-3.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5077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A50DB03-E64E-7323-4F54-0C8A088AFF53}"/>
              </a:ext>
            </a:extLst>
          </p:cNvPr>
          <p:cNvSpPr txBox="1"/>
          <p:nvPr/>
        </p:nvSpPr>
        <p:spPr>
          <a:xfrm>
            <a:off x="935008" y="613380"/>
            <a:ext cx="3379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Flash ADC 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BA2F22-5262-6AB5-2CBA-4A9024E99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802" y="179878"/>
            <a:ext cx="3854429" cy="42799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25A44B0-2E76-BA02-876C-ABD6C7692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128" y="4061365"/>
            <a:ext cx="3595543" cy="22385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3DA1174-622B-FC2B-1120-7516DAB8B47E}"/>
                  </a:ext>
                </a:extLst>
              </p:cNvPr>
              <p:cNvSpPr txBox="1"/>
              <p:nvPr/>
            </p:nvSpPr>
            <p:spPr>
              <a:xfrm>
                <a:off x="8395854" y="397936"/>
                <a:ext cx="17872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𝐷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3DA1174-622B-FC2B-1120-7516DAB8B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854" y="397936"/>
                <a:ext cx="178723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EB0AA4-11C2-C38E-FEAA-787A5224DD86}"/>
                  </a:ext>
                </a:extLst>
              </p:cNvPr>
              <p:cNvSpPr txBox="1"/>
              <p:nvPr/>
            </p:nvSpPr>
            <p:spPr>
              <a:xfrm>
                <a:off x="8395850" y="2394711"/>
                <a:ext cx="17872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𝐷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EB0AA4-11C2-C38E-FEAA-787A5224D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850" y="2394711"/>
                <a:ext cx="178723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FDD853-559A-DFC3-F681-5DAA5EB312A7}"/>
                  </a:ext>
                </a:extLst>
              </p:cNvPr>
              <p:cNvSpPr txBox="1"/>
              <p:nvPr/>
            </p:nvSpPr>
            <p:spPr>
              <a:xfrm>
                <a:off x="8395852" y="1240292"/>
                <a:ext cx="17872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𝐷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FDD853-559A-DFC3-F681-5DAA5EB31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852" y="1240292"/>
                <a:ext cx="17872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F5444A-E06D-1F75-147A-35146D7BEF2E}"/>
                  </a:ext>
                </a:extLst>
              </p:cNvPr>
              <p:cNvSpPr txBox="1"/>
              <p:nvPr/>
            </p:nvSpPr>
            <p:spPr>
              <a:xfrm>
                <a:off x="8395851" y="1600596"/>
                <a:ext cx="17872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𝐷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F5444A-E06D-1F75-147A-35146D7BE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851" y="1600596"/>
                <a:ext cx="178723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A4A75C-14A3-DFC0-A10F-6FF1E2BDA0CD}"/>
                  </a:ext>
                </a:extLst>
              </p:cNvPr>
              <p:cNvSpPr txBox="1"/>
              <p:nvPr/>
            </p:nvSpPr>
            <p:spPr>
              <a:xfrm>
                <a:off x="8395850" y="826967"/>
                <a:ext cx="17872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𝐷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A4A75C-14A3-DFC0-A10F-6FF1E2BDA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850" y="826967"/>
                <a:ext cx="178723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067E4C-8162-59A2-D854-325E709850FC}"/>
                  </a:ext>
                </a:extLst>
              </p:cNvPr>
              <p:cNvSpPr txBox="1"/>
              <p:nvPr/>
            </p:nvSpPr>
            <p:spPr>
              <a:xfrm>
                <a:off x="8395849" y="2832552"/>
                <a:ext cx="17872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𝐷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067E4C-8162-59A2-D854-325E70985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849" y="2832552"/>
                <a:ext cx="178723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09FAEE-EAF5-A9B3-C7CA-0E0569870D1F}"/>
                  </a:ext>
                </a:extLst>
              </p:cNvPr>
              <p:cNvSpPr txBox="1"/>
              <p:nvPr/>
            </p:nvSpPr>
            <p:spPr>
              <a:xfrm>
                <a:off x="8395849" y="3283174"/>
                <a:ext cx="17872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𝐷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09FAEE-EAF5-A9B3-C7CA-0E0569870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849" y="3283174"/>
                <a:ext cx="178723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C13FFE6-C56F-3128-7EFE-9ACC63AC40C9}"/>
                  </a:ext>
                </a:extLst>
              </p:cNvPr>
              <p:cNvSpPr txBox="1"/>
              <p:nvPr/>
            </p:nvSpPr>
            <p:spPr>
              <a:xfrm>
                <a:off x="9597016" y="2967616"/>
                <a:ext cx="17872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𝐷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C13FFE6-C56F-3128-7EFE-9ACC63AC4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7016" y="2967616"/>
                <a:ext cx="178723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65CDFEF-2CA1-1C20-9874-B6A53131B372}"/>
              </a:ext>
            </a:extLst>
          </p:cNvPr>
          <p:cNvSpPr txBox="1"/>
          <p:nvPr/>
        </p:nvSpPr>
        <p:spPr>
          <a:xfrm>
            <a:off x="6754092" y="282675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아날로그 신호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70C3DB-BE7E-A6E8-8B71-C3997661CE65}"/>
              </a:ext>
            </a:extLst>
          </p:cNvPr>
          <p:cNvSpPr txBox="1"/>
          <p:nvPr/>
        </p:nvSpPr>
        <p:spPr>
          <a:xfrm>
            <a:off x="7498327" y="558088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인가전압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E4A945-D5B6-3F9B-EFC5-422CDC8C7141}"/>
                  </a:ext>
                </a:extLst>
              </p:cNvPr>
              <p:cNvSpPr txBox="1"/>
              <p:nvPr/>
            </p:nvSpPr>
            <p:spPr>
              <a:xfrm>
                <a:off x="358329" y="2421539"/>
                <a:ext cx="8037520" cy="2330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buAutoNum type="arabicPeriod"/>
                </a:pPr>
                <a:endParaRPr lang="en-US" altLang="ko-KR" i="1" dirty="0">
                  <a:latin typeface="Cambria Math" panose="02040503050406030204" pitchFamily="18" charset="0"/>
                  <a:ea typeface="나눔스퀘어" panose="020B0600000101010101" pitchFamily="50" charset="-127"/>
                </a:endParaRPr>
              </a:p>
              <a:p>
                <a:pPr marL="342900" indent="-342900" algn="l">
                  <a:buAutoNum type="arabicPeriod"/>
                </a:pPr>
                <a:r>
                  <a:rPr lang="en-US" altLang="ko-KR" dirty="0">
                    <a:ea typeface="나눔스퀘어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𝑉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에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인가되는 전압은 동일한 저항에 의해 일정한 전압강하가 일어나고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</a:p>
              <a:p>
                <a:pPr algn="l"/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   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각 전압레벨이 비교기에 인가됨</a:t>
                </a: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l"/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l"/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  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𝑉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에 인가되는 아날로그 전압이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7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개의 비교기로 들어가서 각 전압레벨과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비교</a:t>
                </a: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l"/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l"/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3.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아날로그 신호가 더 </a:t>
                </a:r>
                <a:r>
                  <a:rPr lang="ko-KR" altLang="en-US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클경우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 출력되고 우선순위 </a:t>
                </a:r>
                <a:r>
                  <a:rPr lang="ko-KR" altLang="en-US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엔코더의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진리표에 따라</a:t>
                </a: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l"/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   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변환된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진수 출력</a:t>
                </a: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E4A945-D5B6-3F9B-EFC5-422CDC8C7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29" y="2421539"/>
                <a:ext cx="8037520" cy="2330574"/>
              </a:xfrm>
              <a:prstGeom prst="rect">
                <a:avLst/>
              </a:prstGeom>
              <a:blipFill>
                <a:blip r:embed="rId12"/>
                <a:stretch>
                  <a:fillRect l="-835" b="-31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552D4BEF-8806-D342-CB5C-83EDD5853C42}"/>
              </a:ext>
            </a:extLst>
          </p:cNvPr>
          <p:cNvSpPr txBox="1"/>
          <p:nvPr/>
        </p:nvSpPr>
        <p:spPr>
          <a:xfrm>
            <a:off x="8801101" y="3606181"/>
            <a:ext cx="249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Flash ADC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구성도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 err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87916B-1E28-BE79-6166-1E121E49A767}"/>
              </a:ext>
            </a:extLst>
          </p:cNvPr>
          <p:cNvSpPr txBox="1"/>
          <p:nvPr/>
        </p:nvSpPr>
        <p:spPr>
          <a:xfrm>
            <a:off x="8483318" y="6427254"/>
            <a:ext cx="3129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우선순위 인코더의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진리표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 err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94A5D1-99BA-0EEF-43F8-4EFCAC182578}"/>
              </a:ext>
            </a:extLst>
          </p:cNvPr>
          <p:cNvSpPr txBox="1"/>
          <p:nvPr/>
        </p:nvSpPr>
        <p:spPr>
          <a:xfrm>
            <a:off x="-133513" y="583314"/>
            <a:ext cx="1215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1-4.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9990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9AAAB5-18D1-5F4E-4B71-51015F63C4FB}"/>
              </a:ext>
            </a:extLst>
          </p:cNvPr>
          <p:cNvSpPr txBox="1"/>
          <p:nvPr/>
        </p:nvSpPr>
        <p:spPr>
          <a:xfrm>
            <a:off x="-133513" y="583314"/>
            <a:ext cx="1215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2-1.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2015D5-5398-49EC-63A5-93F6E73A5FFD}"/>
              </a:ext>
            </a:extLst>
          </p:cNvPr>
          <p:cNvSpPr txBox="1"/>
          <p:nvPr/>
        </p:nvSpPr>
        <p:spPr>
          <a:xfrm>
            <a:off x="935008" y="613380"/>
            <a:ext cx="3009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SPI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통신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구조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3DA9E8-731F-30AC-0C0E-6D803D90C404}"/>
              </a:ext>
            </a:extLst>
          </p:cNvPr>
          <p:cNvSpPr txBox="1"/>
          <p:nvPr/>
        </p:nvSpPr>
        <p:spPr>
          <a:xfrm>
            <a:off x="365326" y="1891145"/>
            <a:ext cx="11461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SPI</a:t>
            </a:r>
            <a:r>
              <a:rPr lang="en-US" altLang="ko-KR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(Serial Peripheral Interface): </a:t>
            </a:r>
            <a:r>
              <a:rPr lang="ko-KR" altLang="en-US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단거리 장치간 통신을 위한 </a:t>
            </a:r>
            <a:r>
              <a:rPr lang="ko-KR" altLang="en-US" b="0" i="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전이중</a:t>
            </a:r>
            <a:r>
              <a:rPr lang="en-US" altLang="ko-KR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(Full duplex)</a:t>
            </a:r>
            <a:r>
              <a:rPr lang="ko-KR" altLang="en-US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통신이 가능한 동기형 통신 프로토콜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0D32BD-2CC6-FB29-69A4-5740DDA7E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938" y="2988712"/>
            <a:ext cx="4443775" cy="29548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84DC56-B220-9D71-420A-6033BAD766AB}"/>
              </a:ext>
            </a:extLst>
          </p:cNvPr>
          <p:cNvSpPr txBox="1"/>
          <p:nvPr/>
        </p:nvSpPr>
        <p:spPr>
          <a:xfrm>
            <a:off x="1905429" y="3787030"/>
            <a:ext cx="339393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SCK(Clock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신호선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MOSI(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Marster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Out,slave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In)</a:t>
            </a: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MISO(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Marster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In,slave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Out)</a:t>
            </a: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4. CS(Chip select)</a:t>
            </a: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ko-KR" altLang="en-US" dirty="0" err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F6154A-7B8A-AE8D-656B-F47BCDBF59D3}"/>
              </a:ext>
            </a:extLst>
          </p:cNvPr>
          <p:cNvSpPr txBox="1"/>
          <p:nvPr/>
        </p:nvSpPr>
        <p:spPr>
          <a:xfrm>
            <a:off x="2660073" y="2712026"/>
            <a:ext cx="252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통신구조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3889D8-DAB9-1548-9312-6157D8E5A020}"/>
              </a:ext>
            </a:extLst>
          </p:cNvPr>
          <p:cNvSpPr txBox="1"/>
          <p:nvPr/>
        </p:nvSpPr>
        <p:spPr>
          <a:xfrm>
            <a:off x="1921015" y="3205593"/>
            <a:ext cx="252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통신을 위한 선이 총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1210433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C9753A-1290-5D6E-DA4E-9BB39FD61E27}"/>
              </a:ext>
            </a:extLst>
          </p:cNvPr>
          <p:cNvSpPr txBox="1"/>
          <p:nvPr/>
        </p:nvSpPr>
        <p:spPr>
          <a:xfrm>
            <a:off x="-133513" y="583314"/>
            <a:ext cx="1215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2-1.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24DBAB-FD73-AA8D-EB94-45AB90F6BB7F}"/>
              </a:ext>
            </a:extLst>
          </p:cNvPr>
          <p:cNvSpPr txBox="1"/>
          <p:nvPr/>
        </p:nvSpPr>
        <p:spPr>
          <a:xfrm>
            <a:off x="935008" y="613380"/>
            <a:ext cx="3009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SPI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통신</a:t>
            </a:r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구조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84418C-7EB3-9E5A-C4E1-EF40D1368880}"/>
              </a:ext>
            </a:extLst>
          </p:cNvPr>
          <p:cNvSpPr txBox="1"/>
          <p:nvPr/>
        </p:nvSpPr>
        <p:spPr>
          <a:xfrm>
            <a:off x="935008" y="2062139"/>
            <a:ext cx="1043264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AutoNum type="arabicPeriod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SCK(Clock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신호선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):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동기화 신호를 위한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clock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신호 선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MOSI(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Marster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Out,slave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In):</a:t>
            </a:r>
            <a:r>
              <a:rPr lang="ko-KR" altLang="en-US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마스터에서 나와서 </a:t>
            </a:r>
            <a:r>
              <a:rPr lang="ko-KR" altLang="en-US" b="0" i="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슬레이브에게</a:t>
            </a:r>
            <a:r>
              <a:rPr lang="ko-KR" altLang="en-US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가는 데이터를 전송하는 선</a:t>
            </a:r>
            <a:r>
              <a:rPr lang="en-US" altLang="ko-KR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marster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송신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MISO(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Marster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In,slave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Out):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슬레이브에서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나와서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마스터에게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가는 데이터를 전송하는 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marster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4. CS(Chip select):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Marster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장치가 여러 개의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slave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장치와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통신할때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slave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선택하기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위한선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      cs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신호가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LOW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이면 통신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HIGH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이면 통신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ko-KR" altLang="en-US" dirty="0" err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7321142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err="1" smtClean="0">
            <a:latin typeface="나눔스퀘어" panose="020B0600000101010101" pitchFamily="50" charset="-127"/>
            <a:ea typeface="나눔스퀘어" panose="020B0600000101010101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4977</TotalTime>
  <Words>2190</Words>
  <Application>Microsoft Office PowerPoint</Application>
  <PresentationFormat>와이드스크린</PresentationFormat>
  <Paragraphs>455</Paragraphs>
  <Slides>50</Slides>
  <Notes>5</Notes>
  <HiddenSlides>0</HiddenSlides>
  <MMClips>3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50</vt:i4>
      </vt:variant>
    </vt:vector>
  </HeadingPairs>
  <TitlesOfParts>
    <vt:vector size="61" baseType="lpstr">
      <vt:lpstr>Cambria Math</vt:lpstr>
      <vt:lpstr>Arial</vt:lpstr>
      <vt:lpstr>나눔스퀘어</vt:lpstr>
      <vt:lpstr>나눔스퀘어 ExtraBold</vt:lpstr>
      <vt:lpstr>나눔스퀘어 Bold</vt:lpstr>
      <vt:lpstr>나눔스퀘어 Light</vt:lpstr>
      <vt:lpstr>맑은 고딕</vt:lpstr>
      <vt:lpstr>2_Office 테마</vt:lpstr>
      <vt:lpstr>4_Office 테마</vt:lpstr>
      <vt:lpstr>3_Office 테마</vt:lpstr>
      <vt:lpstr>5_Office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이언호</cp:lastModifiedBy>
  <cp:revision>14</cp:revision>
  <dcterms:created xsi:type="dcterms:W3CDTF">2017-06-25T14:47:51Z</dcterms:created>
  <dcterms:modified xsi:type="dcterms:W3CDTF">2023-09-14T01:37:13Z</dcterms:modified>
</cp:coreProperties>
</file>